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22"/>
  </p:notesMasterIdLst>
  <p:handoutMasterIdLst>
    <p:handoutMasterId r:id="rId323"/>
  </p:handoutMasterIdLst>
  <p:sldIdLst>
    <p:sldId id="2709" r:id="rId2"/>
    <p:sldId id="1571" r:id="rId3"/>
    <p:sldId id="298" r:id="rId4"/>
    <p:sldId id="289" r:id="rId5"/>
    <p:sldId id="801" r:id="rId6"/>
    <p:sldId id="798" r:id="rId7"/>
    <p:sldId id="2714" r:id="rId8"/>
    <p:sldId id="2718" r:id="rId9"/>
    <p:sldId id="2081" r:id="rId10"/>
    <p:sldId id="2082" r:id="rId11"/>
    <p:sldId id="2083" r:id="rId12"/>
    <p:sldId id="2085" r:id="rId13"/>
    <p:sldId id="2084" r:id="rId14"/>
    <p:sldId id="2087" r:id="rId15"/>
    <p:sldId id="2088" r:id="rId16"/>
    <p:sldId id="2728" r:id="rId17"/>
    <p:sldId id="535" r:id="rId18"/>
    <p:sldId id="2729" r:id="rId19"/>
    <p:sldId id="840" r:id="rId20"/>
    <p:sldId id="1106" r:id="rId21"/>
    <p:sldId id="1107" r:id="rId22"/>
    <p:sldId id="1108" r:id="rId23"/>
    <p:sldId id="1109" r:id="rId24"/>
    <p:sldId id="841" r:id="rId25"/>
    <p:sldId id="1936" r:id="rId26"/>
    <p:sldId id="536" r:id="rId27"/>
    <p:sldId id="537" r:id="rId28"/>
    <p:sldId id="538" r:id="rId29"/>
    <p:sldId id="539" r:id="rId30"/>
    <p:sldId id="540" r:id="rId31"/>
    <p:sldId id="541" r:id="rId32"/>
    <p:sldId id="543" r:id="rId33"/>
    <p:sldId id="2731" r:id="rId34"/>
    <p:sldId id="2732" r:id="rId35"/>
    <p:sldId id="2733" r:id="rId36"/>
    <p:sldId id="2734" r:id="rId37"/>
    <p:sldId id="2735" r:id="rId38"/>
    <p:sldId id="844" r:id="rId39"/>
    <p:sldId id="1937" r:id="rId40"/>
    <p:sldId id="845" r:id="rId41"/>
    <p:sldId id="886" r:id="rId42"/>
    <p:sldId id="846" r:id="rId43"/>
    <p:sldId id="847" r:id="rId44"/>
    <p:sldId id="848" r:id="rId45"/>
    <p:sldId id="849" r:id="rId46"/>
    <p:sldId id="850" r:id="rId47"/>
    <p:sldId id="851" r:id="rId48"/>
    <p:sldId id="852" r:id="rId49"/>
    <p:sldId id="2736" r:id="rId50"/>
    <p:sldId id="842" r:id="rId51"/>
    <p:sldId id="2719" r:id="rId52"/>
    <p:sldId id="265" r:id="rId53"/>
    <p:sldId id="1584" r:id="rId54"/>
    <p:sldId id="287" r:id="rId55"/>
    <p:sldId id="578" r:id="rId56"/>
    <p:sldId id="802" r:id="rId57"/>
    <p:sldId id="843" r:id="rId58"/>
    <p:sldId id="1102" r:id="rId59"/>
    <p:sldId id="816" r:id="rId60"/>
    <p:sldId id="817" r:id="rId61"/>
    <p:sldId id="853" r:id="rId62"/>
    <p:sldId id="804" r:id="rId63"/>
    <p:sldId id="805" r:id="rId64"/>
    <p:sldId id="806" r:id="rId65"/>
    <p:sldId id="807" r:id="rId66"/>
    <p:sldId id="808" r:id="rId67"/>
    <p:sldId id="809" r:id="rId68"/>
    <p:sldId id="596" r:id="rId69"/>
    <p:sldId id="597" r:id="rId70"/>
    <p:sldId id="598" r:id="rId71"/>
    <p:sldId id="599" r:id="rId72"/>
    <p:sldId id="600" r:id="rId73"/>
    <p:sldId id="818" r:id="rId74"/>
    <p:sldId id="2080" r:id="rId75"/>
    <p:sldId id="815" r:id="rId76"/>
    <p:sldId id="819" r:id="rId77"/>
    <p:sldId id="820" r:id="rId78"/>
    <p:sldId id="821" r:id="rId79"/>
    <p:sldId id="1586" r:id="rId80"/>
    <p:sldId id="1587" r:id="rId81"/>
    <p:sldId id="1588" r:id="rId82"/>
    <p:sldId id="1590" r:id="rId83"/>
    <p:sldId id="1589" r:id="rId84"/>
    <p:sldId id="1591" r:id="rId85"/>
    <p:sldId id="1592" r:id="rId86"/>
    <p:sldId id="1593" r:id="rId87"/>
    <p:sldId id="1594" r:id="rId88"/>
    <p:sldId id="1595" r:id="rId89"/>
    <p:sldId id="1596" r:id="rId90"/>
    <p:sldId id="1597" r:id="rId91"/>
    <p:sldId id="1598" r:id="rId92"/>
    <p:sldId id="1599" r:id="rId93"/>
    <p:sldId id="1600" r:id="rId94"/>
    <p:sldId id="1601" r:id="rId95"/>
    <p:sldId id="1602" r:id="rId96"/>
    <p:sldId id="1603" r:id="rId97"/>
    <p:sldId id="1604" r:id="rId98"/>
    <p:sldId id="1605" r:id="rId99"/>
    <p:sldId id="1606" r:id="rId100"/>
    <p:sldId id="1607" r:id="rId101"/>
    <p:sldId id="1608" r:id="rId102"/>
    <p:sldId id="1609" r:id="rId103"/>
    <p:sldId id="1610" r:id="rId104"/>
    <p:sldId id="1612" r:id="rId105"/>
    <p:sldId id="1611" r:id="rId106"/>
    <p:sldId id="2079" r:id="rId107"/>
    <p:sldId id="1976" r:id="rId108"/>
    <p:sldId id="1977" r:id="rId109"/>
    <p:sldId id="1978" r:id="rId110"/>
    <p:sldId id="1979" r:id="rId111"/>
    <p:sldId id="1980" r:id="rId112"/>
    <p:sldId id="1981" r:id="rId113"/>
    <p:sldId id="1982" r:id="rId114"/>
    <p:sldId id="1983" r:id="rId115"/>
    <p:sldId id="1984" r:id="rId116"/>
    <p:sldId id="1985" r:id="rId117"/>
    <p:sldId id="1986" r:id="rId118"/>
    <p:sldId id="1987" r:id="rId119"/>
    <p:sldId id="1988" r:id="rId120"/>
    <p:sldId id="1989" r:id="rId121"/>
    <p:sldId id="1990" r:id="rId122"/>
    <p:sldId id="1991" r:id="rId123"/>
    <p:sldId id="1993" r:id="rId124"/>
    <p:sldId id="1994" r:id="rId125"/>
    <p:sldId id="1992" r:id="rId126"/>
    <p:sldId id="1995" r:id="rId127"/>
    <p:sldId id="1996" r:id="rId128"/>
    <p:sldId id="1997" r:id="rId129"/>
    <p:sldId id="1105" r:id="rId130"/>
    <p:sldId id="854" r:id="rId131"/>
    <p:sldId id="855" r:id="rId132"/>
    <p:sldId id="856" r:id="rId133"/>
    <p:sldId id="1998" r:id="rId134"/>
    <p:sldId id="1999" r:id="rId135"/>
    <p:sldId id="2000" r:id="rId136"/>
    <p:sldId id="2002" r:id="rId137"/>
    <p:sldId id="2003" r:id="rId138"/>
    <p:sldId id="2004" r:id="rId139"/>
    <p:sldId id="2005" r:id="rId140"/>
    <p:sldId id="2001" r:id="rId141"/>
    <p:sldId id="2006" r:id="rId142"/>
    <p:sldId id="2007" r:id="rId143"/>
    <p:sldId id="2008" r:id="rId144"/>
    <p:sldId id="1585" r:id="rId145"/>
    <p:sldId id="260" r:id="rId146"/>
    <p:sldId id="261" r:id="rId147"/>
    <p:sldId id="262" r:id="rId148"/>
    <p:sldId id="1464" r:id="rId149"/>
    <p:sldId id="2169" r:id="rId150"/>
    <p:sldId id="1477" r:id="rId151"/>
    <p:sldId id="1466" r:id="rId152"/>
    <p:sldId id="2708" r:id="rId153"/>
    <p:sldId id="2707" r:id="rId154"/>
    <p:sldId id="2720" r:id="rId155"/>
    <p:sldId id="614" r:id="rId156"/>
    <p:sldId id="2739" r:id="rId157"/>
    <p:sldId id="2740" r:id="rId158"/>
    <p:sldId id="2741" r:id="rId159"/>
    <p:sldId id="2742" r:id="rId160"/>
    <p:sldId id="2743" r:id="rId161"/>
    <p:sldId id="2744" r:id="rId162"/>
    <p:sldId id="2745" r:id="rId163"/>
    <p:sldId id="2746" r:id="rId164"/>
    <p:sldId id="2747" r:id="rId165"/>
    <p:sldId id="2748" r:id="rId166"/>
    <p:sldId id="2749" r:id="rId167"/>
    <p:sldId id="2750" r:id="rId168"/>
    <p:sldId id="1924" r:id="rId169"/>
    <p:sldId id="1925" r:id="rId170"/>
    <p:sldId id="1926" r:id="rId171"/>
    <p:sldId id="1927" r:id="rId172"/>
    <p:sldId id="1928" r:id="rId173"/>
    <p:sldId id="1929" r:id="rId174"/>
    <p:sldId id="1930" r:id="rId175"/>
    <p:sldId id="2715" r:id="rId176"/>
    <p:sldId id="2721" r:id="rId177"/>
    <p:sldId id="1970" r:id="rId178"/>
    <p:sldId id="1971" r:id="rId179"/>
    <p:sldId id="1972" r:id="rId180"/>
    <p:sldId id="1973" r:id="rId181"/>
    <p:sldId id="1974" r:id="rId182"/>
    <p:sldId id="2755" r:id="rId183"/>
    <p:sldId id="2756" r:id="rId184"/>
    <p:sldId id="1103" r:id="rId185"/>
    <p:sldId id="635" r:id="rId186"/>
    <p:sldId id="636" r:id="rId187"/>
    <p:sldId id="637" r:id="rId188"/>
    <p:sldId id="638" r:id="rId189"/>
    <p:sldId id="2757" r:id="rId190"/>
    <p:sldId id="2758" r:id="rId191"/>
    <p:sldId id="2759" r:id="rId192"/>
    <p:sldId id="2760" r:id="rId193"/>
    <p:sldId id="2761" r:id="rId194"/>
    <p:sldId id="2762" r:id="rId195"/>
    <p:sldId id="2763" r:id="rId196"/>
    <p:sldId id="1104" r:id="rId197"/>
    <p:sldId id="2751" r:id="rId198"/>
    <p:sldId id="2752" r:id="rId199"/>
    <p:sldId id="2753" r:id="rId200"/>
    <p:sldId id="2754" r:id="rId201"/>
    <p:sldId id="1951" r:id="rId202"/>
    <p:sldId id="1952" r:id="rId203"/>
    <p:sldId id="1953" r:id="rId204"/>
    <p:sldId id="1954" r:id="rId205"/>
    <p:sldId id="2716" r:id="rId206"/>
    <p:sldId id="2722" r:id="rId207"/>
    <p:sldId id="1950" r:id="rId208"/>
    <p:sldId id="1883" r:id="rId209"/>
    <p:sldId id="1884" r:id="rId210"/>
    <p:sldId id="1885" r:id="rId211"/>
    <p:sldId id="2788" r:id="rId212"/>
    <p:sldId id="2764" r:id="rId213"/>
    <p:sldId id="2765" r:id="rId214"/>
    <p:sldId id="2766" r:id="rId215"/>
    <p:sldId id="2767" r:id="rId216"/>
    <p:sldId id="2770" r:id="rId217"/>
    <p:sldId id="2768" r:id="rId218"/>
    <p:sldId id="2771" r:id="rId219"/>
    <p:sldId id="2772" r:id="rId220"/>
    <p:sldId id="2773" r:id="rId221"/>
    <p:sldId id="2774" r:id="rId222"/>
    <p:sldId id="2775" r:id="rId223"/>
    <p:sldId id="2776" r:id="rId224"/>
    <p:sldId id="2777" r:id="rId225"/>
    <p:sldId id="2778" r:id="rId226"/>
    <p:sldId id="2780" r:id="rId227"/>
    <p:sldId id="2779" r:id="rId228"/>
    <p:sldId id="2781" r:id="rId229"/>
    <p:sldId id="2783" r:id="rId230"/>
    <p:sldId id="2782" r:id="rId231"/>
    <p:sldId id="2784" r:id="rId232"/>
    <p:sldId id="2785" r:id="rId233"/>
    <p:sldId id="2786" r:id="rId234"/>
    <p:sldId id="2787" r:id="rId235"/>
    <p:sldId id="2789" r:id="rId236"/>
    <p:sldId id="2790" r:id="rId237"/>
    <p:sldId id="2791" r:id="rId238"/>
    <p:sldId id="2792" r:id="rId239"/>
    <p:sldId id="2793" r:id="rId240"/>
    <p:sldId id="2794" r:id="rId241"/>
    <p:sldId id="2795" r:id="rId242"/>
    <p:sldId id="2796" r:id="rId243"/>
    <p:sldId id="2797" r:id="rId244"/>
    <p:sldId id="2798" r:id="rId245"/>
    <p:sldId id="2799" r:id="rId246"/>
    <p:sldId id="2800" r:id="rId247"/>
    <p:sldId id="2801" r:id="rId248"/>
    <p:sldId id="2802" r:id="rId249"/>
    <p:sldId id="2803" r:id="rId250"/>
    <p:sldId id="2804" r:id="rId251"/>
    <p:sldId id="2805" r:id="rId252"/>
    <p:sldId id="2806" r:id="rId253"/>
    <p:sldId id="2807" r:id="rId254"/>
    <p:sldId id="2808" r:id="rId255"/>
    <p:sldId id="2809" r:id="rId256"/>
    <p:sldId id="2810" r:id="rId257"/>
    <p:sldId id="2811" r:id="rId258"/>
    <p:sldId id="2863" r:id="rId259"/>
    <p:sldId id="2864" r:id="rId260"/>
    <p:sldId id="2865" r:id="rId261"/>
    <p:sldId id="2866" r:id="rId262"/>
    <p:sldId id="2867" r:id="rId263"/>
    <p:sldId id="2868" r:id="rId264"/>
    <p:sldId id="2869" r:id="rId265"/>
    <p:sldId id="2870" r:id="rId266"/>
    <p:sldId id="2871" r:id="rId267"/>
    <p:sldId id="2872" r:id="rId268"/>
    <p:sldId id="2873" r:id="rId269"/>
    <p:sldId id="2717" r:id="rId270"/>
    <p:sldId id="2723" r:id="rId271"/>
    <p:sldId id="1100" r:id="rId272"/>
    <p:sldId id="2874" r:id="rId273"/>
    <p:sldId id="2820" r:id="rId274"/>
    <p:sldId id="2822" r:id="rId275"/>
    <p:sldId id="2823" r:id="rId276"/>
    <p:sldId id="2826" r:id="rId277"/>
    <p:sldId id="2824" r:id="rId278"/>
    <p:sldId id="2827" r:id="rId279"/>
    <p:sldId id="2828" r:id="rId280"/>
    <p:sldId id="2829" r:id="rId281"/>
    <p:sldId id="2830" r:id="rId282"/>
    <p:sldId id="2831" r:id="rId283"/>
    <p:sldId id="2832" r:id="rId284"/>
    <p:sldId id="880" r:id="rId285"/>
    <p:sldId id="2834" r:id="rId286"/>
    <p:sldId id="2835" r:id="rId287"/>
    <p:sldId id="2836" r:id="rId288"/>
    <p:sldId id="2837" r:id="rId289"/>
    <p:sldId id="2838" r:id="rId290"/>
    <p:sldId id="2839" r:id="rId291"/>
    <p:sldId id="2833" r:id="rId292"/>
    <p:sldId id="2840" r:id="rId293"/>
    <p:sldId id="2841" r:id="rId294"/>
    <p:sldId id="2842" r:id="rId295"/>
    <p:sldId id="2875" r:id="rId296"/>
    <p:sldId id="877" r:id="rId297"/>
    <p:sldId id="2845" r:id="rId298"/>
    <p:sldId id="881" r:id="rId299"/>
    <p:sldId id="2843" r:id="rId300"/>
    <p:sldId id="2844" r:id="rId301"/>
    <p:sldId id="2848" r:id="rId302"/>
    <p:sldId id="2847" r:id="rId303"/>
    <p:sldId id="2846" r:id="rId304"/>
    <p:sldId id="2849" r:id="rId305"/>
    <p:sldId id="2850" r:id="rId306"/>
    <p:sldId id="2851" r:id="rId307"/>
    <p:sldId id="2852" r:id="rId308"/>
    <p:sldId id="2853" r:id="rId309"/>
    <p:sldId id="2854" r:id="rId310"/>
    <p:sldId id="2856" r:id="rId311"/>
    <p:sldId id="2859" r:id="rId312"/>
    <p:sldId id="2726" r:id="rId313"/>
    <p:sldId id="2878" r:id="rId314"/>
    <p:sldId id="2879" r:id="rId315"/>
    <p:sldId id="2880" r:id="rId316"/>
    <p:sldId id="2727" r:id="rId317"/>
    <p:sldId id="2881" r:id="rId318"/>
    <p:sldId id="2737" r:id="rId319"/>
    <p:sldId id="2738" r:id="rId320"/>
    <p:sldId id="893" r:id="rId321"/>
  </p:sldIdLst>
  <p:sldSz cx="12192000" cy="6858000"/>
  <p:notesSz cx="7315200" cy="9601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3D3770"/>
    <a:srgbClr val="FF3015"/>
    <a:srgbClr val="C3C3C3"/>
    <a:srgbClr val="0051A4"/>
    <a:srgbClr val="FFFFCC"/>
    <a:srgbClr val="FFFF99"/>
    <a:srgbClr val="F3FCC4"/>
    <a:srgbClr val="FF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ไม่มีลักษณะ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9" autoAdjust="0"/>
    <p:restoredTop sz="96374" autoAdjust="0"/>
  </p:normalViewPr>
  <p:slideViewPr>
    <p:cSldViewPr>
      <p:cViewPr varScale="1">
        <p:scale>
          <a:sx n="100" d="100"/>
          <a:sy n="100" d="100"/>
        </p:scale>
        <p:origin x="36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9" d="100"/>
        <a:sy n="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9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tableStyles" Target="tableStyle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812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A634534-7B35-4709-B09E-722752BE1808}" type="datetimeFigureOut">
              <a:rPr lang="th-TH" smtClean="0"/>
              <a:t>23/12/67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ECCA8C04-DC09-45C5-96D6-8C03E8D6051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6379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EF92A-969F-8CC5-DF28-BD270EC1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0777B-D618-F99C-04CC-692750EB2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24F05-AB6E-3EFE-F852-27FFCB7B9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933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14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14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372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A8C04-DC09-45C5-96D6-8C03E8D60516}" type="slidenum">
              <a:rPr lang="th-TH" smtClean="0"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98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6F9E-E533-5C09-E8E4-AC4B6A47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A2008-63CB-E8B2-283F-1D057250E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3C153-DAC6-CEA0-C7FE-3F676A62E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6763"/>
            <a:ext cx="6821487" cy="3838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220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981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66B2-B6BD-DE14-A629-DE0001E7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A2E8C-9FC5-B6E2-00CC-F08836ABF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7D90F-BF2F-885C-09F4-6F6CF1343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551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7297-2051-0A7E-AADE-96059AA8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46507-35A8-C872-A94B-384519B7D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87785-19F5-9BBF-9EA0-B9A938B87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5933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2E54-0038-CD8F-ABA3-B735137F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17706-6381-D526-8551-C52D6B35A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C28F5-C67A-F528-0E3D-4657426D0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9177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6A11-A531-125A-CFE6-83AEA0D6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5D2B9-B410-592F-17ED-F5A49E4EC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C1B56-6651-67E8-DDB0-9B80381F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92658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748A-0FA0-BBFE-5BC4-D2134768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255A-F6DA-BF37-E077-E36F919FE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2DBAD-0137-8692-F33E-51E36BA68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419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7B68-F88D-051D-8DF3-C72527A7E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27901-2E39-999D-69AE-99C7709E3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607C9-40CB-EB80-4228-EBC6B8942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812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214E-F208-A848-A35E-A82F3887EB27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360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8468-CE81-7643-B975-4F0EE5D44A71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493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1EE6-D8AE-964B-9ABE-7515E6962660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116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4D48-DBE0-2D48-8E6D-C34D26911253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965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103D-425A-E84C-871A-01B1CEC76FF3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842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7923E-F259-5246-B725-370E47FE2B01}" type="datetime1">
              <a:rPr lang="en-US" smtClean="0"/>
              <a:t>12/23/2024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682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E734-8F79-A74B-B144-CC9147514F78}" type="datetime1">
              <a:rPr lang="en-US" smtClean="0"/>
              <a:t>12/23/2024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172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3A2A-6C7C-A54E-8B03-4EF9809F5046}" type="datetime1">
              <a:rPr lang="en-US" smtClean="0"/>
              <a:t>12/23/2024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760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5DFDA-3664-9444-8DB6-6933D098BF21}" type="datetime1">
              <a:rPr lang="en-US" smtClean="0"/>
              <a:t>12/23/2024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864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8A57-89F5-9044-9B61-76B7B5232106}" type="datetime1">
              <a:rPr lang="en-US" smtClean="0"/>
              <a:t>12/23/2024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681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CBC6-FC92-C040-9C7A-54A127696103}" type="datetime1">
              <a:rPr lang="en-US" smtClean="0"/>
              <a:t>12/23/2024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32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EAE4-58F3-884A-AD27-603CB01B2E33}" type="datetime1">
              <a:rPr lang="en-US" smtClean="0"/>
              <a:t>12/23/2024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2C332-A88F-4642-8F71-0CEBC0EAEE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744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hyperlink" Target="https://docs.docker.com/desktop/windows/instal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hyperlink" Target="https://github.com/xivSolutions/ChinookDb_Pg_Modifie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://dev.mysql.com/doc/sakila/e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sv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svg"/><Relationship Id="rId7" Type="http://schemas.openxmlformats.org/officeDocument/2006/relationships/image" Target="../media/image251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support/versioning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window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windo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7AC9-609A-EEB8-BE93-8D0191C4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5FD5D9-422F-70C5-BE19-39841C8B49E4}"/>
              </a:ext>
            </a:extLst>
          </p:cNvPr>
          <p:cNvSpPr/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D83DC-080A-639B-EDB5-A759999CAF3D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erson standing next to a sign&#10;&#10;Description automatically generated">
            <a:extLst>
              <a:ext uri="{FF2B5EF4-FFF2-40B4-BE49-F238E27FC236}">
                <a16:creationId xmlns:a16="http://schemas.microsoft.com/office/drawing/2014/main" id="{036D786A-E71D-A054-5D06-BE44FF2A7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5582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67959-EC03-572C-2D21-9007B0F3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32656"/>
            <a:ext cx="9401848" cy="57719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87340-A8D1-86BB-31A5-741F9B00D21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9D2E45B-B400-1F9B-505B-0594537DB3E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0DEEBD-99A0-085A-740A-C4DC8AC4A3D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6B4475-C1A5-C754-6C82-FF385960AC7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305765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71DACF-4928-B6D3-3A4F-E3CECD61490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8BAC0-CD2A-CD52-8B94-49EC630FA7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1" y="0"/>
            <a:ext cx="11306997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02DC96-0AF7-E6F9-DC8C-AF663DCE17E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ED92372-6A08-E462-CD79-8AECD86C18E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B19E9D-8D35-F9EE-7870-AF59F5C6422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8231C-ECA0-9FF1-993A-5B92F17F421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231564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DBCA89-7D06-3BEE-1F2F-C2799A05DE9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5AF97-0553-21EE-70E4-72BCB7B2E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8" y="0"/>
            <a:ext cx="1040802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A314CE-52E1-A160-4457-F117A4A5F61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0E87057-32D4-C10B-4805-DB7FB906035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3C8C0F-FC46-35DD-8AEC-29E53C6A9C2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55BB07-91C3-A661-0E05-EAA8BADE671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61022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E88FF4-1A63-4800-E8F9-195CA180BEE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8B890-B76B-E8AA-1D14-4B6CDB69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4" y="0"/>
            <a:ext cx="11463372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7FB4D2-5FA2-5BA8-AF60-8CC8D33802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AB23639-545A-2696-3A07-CBC0F78470F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59BEE4-FF53-49D4-74CE-91F2B7D607A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D355BD-996C-B274-58A0-7D2C3C2B524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685073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AEAF3-C1D4-0F2A-1E1F-67161FC6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" y="0"/>
            <a:ext cx="1201895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CAC129-B30B-FD28-2B6A-B39344E2D80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9BA13E2-8C24-856B-EFFD-6837FB56828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6346CA-263E-8B60-11B0-1A2936AA896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646678-57E8-CA65-F94C-4246DB17C84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407955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1B918D-098E-034C-4D4C-C13D1FE997F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A13FB-673C-C157-B26E-601F3F7F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0" y="0"/>
            <a:ext cx="1000658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B1B207-CF81-A86D-D36F-276C3499C21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6DC8D95-969D-2F09-7661-FA7522BD6F5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C4C8-86E3-EE7E-401A-F46C12CBC66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32189-A419-0CC9-7189-E9AFCDBB3FE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937262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A40CCF-EB24-6392-DD26-BC3B260DAB3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1A448-37E2-B726-BC5A-0A354CA9A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1" y="0"/>
            <a:ext cx="9436937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6DE16C-5F11-17FB-B461-EA2ED245A43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3008264-8D51-2C32-A86F-2554F368C9B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5E4967-B3A4-501E-0993-2E7320799E2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187DCD-BF2C-3193-3362-52D3933900B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64921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AC7A75-151F-BAC2-2544-851EBEB0C74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1198" y="2901570"/>
            <a:ext cx="94488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16.x/17.x</a:t>
            </a:r>
            <a:endParaRPr lang="th-TH" sz="4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1D0E26-90E4-95EB-C0F3-C37237B7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55" y="1073843"/>
            <a:ext cx="1777890" cy="1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9DA337-6303-CAA6-FB9B-DCCA01C6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67" y="3790090"/>
            <a:ext cx="2853666" cy="214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8A043C-BB98-521C-EC97-9A0027F4032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77AD51-E91C-EEDF-F1D0-B92A750155A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88769-6A7F-2D7F-24EF-ABEA77B6FCA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7F7918-A5AC-9174-2155-8B17352FA9E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175652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348588-C0E7-4370-AD6D-4AE3DA6B8AF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B76D9-76B0-5971-3FF8-CC3117FDB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753"/>
            <a:ext cx="12192000" cy="43584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78FB02-7024-943D-B685-7FE4AC665FD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051510C-E8AB-B871-AD7C-EC9A8B04C22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1BE092-250D-3002-CB28-3503418DE40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F408B5-563D-1314-6A66-DDFA9E30817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25118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04E2E0-D140-FB52-9BE5-EEFCBAB23AA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59F45-1663-AA85-B607-4CDA5278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76262"/>
            <a:ext cx="12001500" cy="57054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88BB4D-7A2D-FE11-BE8C-9790CC3154D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B2CA31E-AEE3-A969-B562-4D009181B1A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B43FF8-9ABA-2577-483F-896C0752F03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E981F2-93EC-CABF-57C6-0FEDEF559A7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3519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7F4F42-F6BD-6E1E-E9E1-8F30911FAE7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FA50C-336C-BD53-04D5-4B0761D2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771525"/>
            <a:ext cx="11753850" cy="53149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E44A34-36CD-1614-A59A-C1535F16602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7C16832-AF9D-EFFF-2E09-365AC4A6907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233EDA-41F5-72A7-8DFB-4AF20A36F09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5E385-BB0D-D3A0-7BDE-BE887F0717C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778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A1E3D4-22E2-39C6-FB4C-3C18E908F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3" y="-28614"/>
            <a:ext cx="1120462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96110F-C142-CAC9-2ACD-A64DD0F2E8B9}"/>
              </a:ext>
            </a:extLst>
          </p:cNvPr>
          <p:cNvSpPr/>
          <p:nvPr/>
        </p:nvSpPr>
        <p:spPr>
          <a:xfrm>
            <a:off x="1559496" y="260648"/>
            <a:ext cx="8928992" cy="21602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F68F89-14F9-C676-FFCA-4048BF7B4391}"/>
              </a:ext>
            </a:extLst>
          </p:cNvPr>
          <p:cNvSpPr/>
          <p:nvPr/>
        </p:nvSpPr>
        <p:spPr>
          <a:xfrm>
            <a:off x="1644567" y="553823"/>
            <a:ext cx="8928992" cy="21602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31348-69E2-1820-B945-0D04D21E7ACF}"/>
              </a:ext>
            </a:extLst>
          </p:cNvPr>
          <p:cNvSpPr/>
          <p:nvPr/>
        </p:nvSpPr>
        <p:spPr>
          <a:xfrm>
            <a:off x="7320136" y="3284984"/>
            <a:ext cx="576064" cy="29980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B8A90B-62D8-3DA6-39DF-9BBF0142A70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3D62402-1224-30C7-6499-6724836ED1A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C7F84E-40B7-EF2A-CCD7-7783B875E74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B9600A-6BB8-12DA-A5F5-75776BB7FBA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128452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D92BD9-3AAC-0773-99AB-C31EFA197A0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01FC7-A467-E169-5325-68602550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085850"/>
            <a:ext cx="11677650" cy="46863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200869-7BC9-1E50-77F8-9FFB0D338D30}"/>
              </a:ext>
            </a:extLst>
          </p:cNvPr>
          <p:cNvSpPr/>
          <p:nvPr/>
        </p:nvSpPr>
        <p:spPr>
          <a:xfrm>
            <a:off x="879352" y="3231568"/>
            <a:ext cx="16162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0178F-F6EC-D20A-61F0-32CC1AC1A75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4559F70-E80E-75F4-AE99-808A6929444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911C61-891F-1819-2D21-6F0D3B79E93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15A3B3-AC40-A317-0580-237F69714CF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859859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5160D9-DAB3-F81F-4E04-7497D768B55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8388D-411B-66D7-7F3B-677FFEA0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309562"/>
            <a:ext cx="11820525" cy="62388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2772DA-4602-940C-158E-330BAE52397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1A1D7D1-A614-303E-B87F-CF0AC672D84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3171A7-0FEC-78D9-E870-B5AE013C31C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1B25CD-B887-1D9F-443F-5A652D087D7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740650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47C4E9-48E4-7FFD-5434-24981C92080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1399-71F6-296E-A955-8548A8FBD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19287"/>
            <a:ext cx="11849100" cy="30194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D4817F-5B10-B171-9BE5-6FC785297AF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A913ADF-D397-3A84-5EB8-C566E6B7C63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4B23A8-52A8-2414-9CAD-466BE5D54C0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41844A-74DD-5743-B33F-5567B812429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648362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000236-6643-E862-24DB-525B74D105A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4BA43-F09C-0DCC-6587-4D694F49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1919287"/>
            <a:ext cx="12011025" cy="30194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65ED2A-4093-B840-1F66-0F3EF33C879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D747D5-C501-7620-AEC5-2064A3E196E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BA5A3F-4500-E540-BABC-C35DCCD4C78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743C8A-FDE6-CC47-17C4-292B761CD42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776876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E20B35-4E03-F12B-C69D-497082E5D3D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E8B9E-7B94-581D-65CD-CFCA8E59D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284"/>
            <a:ext cx="12192000" cy="17694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7312E1-A6E2-23FA-F693-010CB166B2A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62856C4-DDC7-830B-9ECC-C46DFEC02BD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4C594-E610-319E-4A8F-90592A2FE31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5C93A-E455-4F72-A340-9743785A344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504221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8FCAB-D0A0-3D79-E8BD-3C014B4869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76CFF60-1337-AC64-0E1A-629E0B5F715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5DE86-4BDF-B2BD-6076-D8F89AC3955C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FEF72-BDAA-169A-374F-056123F7F06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CCAC4F-D8CD-FC51-D47E-996B32CD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" y="0"/>
            <a:ext cx="1202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0167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2F5ED0-1F90-7D00-AC17-B158BBE10EC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30BE32-9EC7-826F-0C92-845654DD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" y="1657571"/>
            <a:ext cx="12085714" cy="3542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D50ABB-AAFD-85F9-27B2-38914D786F6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A0402D0-142B-0E07-134A-0DB10D6FA0C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1BA3E-D36F-4504-E14A-896BDBD1F7B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51A7CB-EF54-E530-165E-DF3350755D3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147522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5C468-6F67-B29E-4D05-42AD70FF473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25F69-4B40-C4FC-3BAE-9EF98429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588"/>
            <a:ext cx="12192000" cy="43628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EDE44DC-5100-E897-207B-12C9426D81C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5AC6CEF-386F-BE56-9870-03E78B7E4E7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4A24D8-8F8E-7A0D-4C81-FBE0E602560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55C030-C168-E87F-3384-5E70ADD1E6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00694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CCCEC8-5B53-2DA1-1546-19D5E1DB63D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3C3BA-6DD5-AA01-0681-D6E84B1A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591"/>
            <a:ext cx="12192000" cy="22748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3D67B9-C716-A77A-7FEF-1FEFC52ECE4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8B8AC2-A33C-AC30-5E00-1D3EBA725BB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848BA-860E-88C3-40D0-F8AFD34D2CD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D4057C-6E29-6561-B913-2B15FADD1FA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314914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832F16-3157-5E83-00F3-D4591FF44FC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0735F-75A2-BA28-C0EB-1CC9058E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192"/>
            <a:ext cx="12192000" cy="40956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E662F5-A7C8-0C83-BA43-785ED563CBB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7F3D89-FB58-D082-71D9-841E0A543B7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29565B-6FCC-4D23-4CF3-63EC9F7288D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F4963-ECDD-32E1-C565-43C8C22BF84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6777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7A51F17-0E11-0368-4A50-3D926079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0"/>
            <a:ext cx="12192000" cy="3656186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FFCFA8-B0BA-9608-8827-871FDF215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3656185"/>
            <a:ext cx="12192000" cy="3253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30D5B-12BF-3816-1943-9E094F3B78FF}"/>
              </a:ext>
            </a:extLst>
          </p:cNvPr>
          <p:cNvSpPr/>
          <p:nvPr/>
        </p:nvSpPr>
        <p:spPr>
          <a:xfrm>
            <a:off x="479376" y="2780928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D48E5-51F5-5897-51A0-CD92FC538FC1}"/>
              </a:ext>
            </a:extLst>
          </p:cNvPr>
          <p:cNvSpPr/>
          <p:nvPr/>
        </p:nvSpPr>
        <p:spPr>
          <a:xfrm>
            <a:off x="479376" y="505258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B4081-A38E-7501-554D-6E575F59B498}"/>
              </a:ext>
            </a:extLst>
          </p:cNvPr>
          <p:cNvSpPr/>
          <p:nvPr/>
        </p:nvSpPr>
        <p:spPr>
          <a:xfrm>
            <a:off x="479376" y="1936706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5239A-DEDD-8E7D-EDF0-95CE39F3EDA2}"/>
              </a:ext>
            </a:extLst>
          </p:cNvPr>
          <p:cNvSpPr/>
          <p:nvPr/>
        </p:nvSpPr>
        <p:spPr>
          <a:xfrm>
            <a:off x="7176120" y="505258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24A54-B93A-A2EA-A605-4DDC9F79E8C2}"/>
              </a:ext>
            </a:extLst>
          </p:cNvPr>
          <p:cNvSpPr/>
          <p:nvPr/>
        </p:nvSpPr>
        <p:spPr>
          <a:xfrm>
            <a:off x="7139374" y="1936597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82EEC7-80D1-F68E-A5AE-7EE2F61CF9FC}"/>
              </a:ext>
            </a:extLst>
          </p:cNvPr>
          <p:cNvSpPr/>
          <p:nvPr/>
        </p:nvSpPr>
        <p:spPr>
          <a:xfrm>
            <a:off x="6456040" y="4457508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00D8E0-D766-4FEA-727E-C003F7F8B99B}"/>
              </a:ext>
            </a:extLst>
          </p:cNvPr>
          <p:cNvSpPr/>
          <p:nvPr/>
        </p:nvSpPr>
        <p:spPr>
          <a:xfrm>
            <a:off x="479376" y="4477168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AEC29A-2A2D-45AB-C4C4-5569FE561485}"/>
              </a:ext>
            </a:extLst>
          </p:cNvPr>
          <p:cNvSpPr/>
          <p:nvPr/>
        </p:nvSpPr>
        <p:spPr>
          <a:xfrm>
            <a:off x="407368" y="5625736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933399-0BD7-4BDE-2A1F-1A0F5F3F68AE}"/>
              </a:ext>
            </a:extLst>
          </p:cNvPr>
          <p:cNvSpPr/>
          <p:nvPr/>
        </p:nvSpPr>
        <p:spPr>
          <a:xfrm>
            <a:off x="6416313" y="5625736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AD83E-31D9-05A8-D228-3E0A3101FB99}"/>
              </a:ext>
            </a:extLst>
          </p:cNvPr>
          <p:cNvSpPr/>
          <p:nvPr/>
        </p:nvSpPr>
        <p:spPr>
          <a:xfrm>
            <a:off x="9480376" y="5625736"/>
            <a:ext cx="288032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D73A61-EAC7-5962-892E-375BE731DBBC}"/>
              </a:ext>
            </a:extLst>
          </p:cNvPr>
          <p:cNvSpPr/>
          <p:nvPr/>
        </p:nvSpPr>
        <p:spPr>
          <a:xfrm>
            <a:off x="3447436" y="5642511"/>
            <a:ext cx="288032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3DF7A2-4C60-9657-DD0F-5ECBBC0D5D5A}"/>
              </a:ext>
            </a:extLst>
          </p:cNvPr>
          <p:cNvSpPr/>
          <p:nvPr/>
        </p:nvSpPr>
        <p:spPr>
          <a:xfrm>
            <a:off x="7139374" y="2796391"/>
            <a:ext cx="399976" cy="14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0837E2-1E7D-7D3E-4DDB-F5F9A395964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FE2E834C-B520-9294-AF1C-D997DCB5F36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512DA9-8EA4-27F7-C254-4CEB45FFE7E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C9EC07-E15E-2D82-F299-B505458B0B0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40631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C5574F-D3E5-612C-DE28-880C0FC30FC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CF4C3-0879-028D-8335-A626E42D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174"/>
            <a:ext cx="12192000" cy="46136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344B75-B138-7D81-3EA8-90973E85709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53BA10-72E1-C6B0-97B8-67CBF7C05B3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AC3772-F75C-6155-026D-99E1FF3A5DF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93FFD5-797E-6498-E62E-A4EF28A7A78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707135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6A9DEF-37FF-1B85-C96D-64F8D1A5476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CB173-47BA-84C6-9C7D-690BA4E4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483"/>
            <a:ext cx="12192000" cy="49230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A555D5-530C-07DE-75C4-93248ED4BEF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578B872-DBC4-0CDA-2058-72028C735F5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8071E-DD8A-F0B2-F64B-8AD2FB24F85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3655F2-BB8A-5576-D9C1-A5D8A367179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945887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F80E0A-4B58-AD46-9CDF-05528ADEC66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42033-E45C-C9FF-4BEA-C090AD75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915776"/>
            <a:ext cx="12192000" cy="1588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913F6-1588-CDC3-08BF-E5D6C554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" y="2754841"/>
            <a:ext cx="12192000" cy="176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D1B057-3F93-E5CC-7365-827E2C40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" y="4772172"/>
            <a:ext cx="12076190" cy="11142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0BC21A-7435-E0A4-EC4A-1138C1B20E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87C4A83-242B-EE61-F2C2-1F53EFB2C64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240C5-5B84-775D-382B-4117220DBFF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BA5C1E-E0E8-3D39-787A-2E6ADAAF9C0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614873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8FCAB-D0A0-3D79-E8BD-3C014B4869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76CFF60-1337-AC64-0E1A-629E0B5F715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5DE86-4BDF-B2BD-6076-D8F89AC3955C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FEF72-BDAA-169A-374F-056123F7F06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E9F539-ED02-105D-675B-224B379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0"/>
            <a:ext cx="12192000" cy="345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EE35B-0625-BA30-3ECF-097BF7A9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" y="3606627"/>
            <a:ext cx="12192000" cy="1690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BEE35-D9CC-4270-CA7E-C657BCF3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17" y="5418891"/>
            <a:ext cx="12192000" cy="14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41097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52FA4C-8A50-2969-A02A-EB7B22847DA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12F34-8721-0ADE-EB36-49200B56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" y="1916832"/>
            <a:ext cx="12192000" cy="24246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0FF8AA-B535-CFF4-4206-98BFA17DEE5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7964594-AE36-28A8-4422-25D4A694F64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CDC3A-BF6A-965B-CEC8-B31DF9F0E7F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783C25-2F15-B2B3-E6A3-776B9FC501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086851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CEC5B0-9EF7-4651-F474-C832723B173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28FCAB-D0A0-3D79-E8BD-3C014B4869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76CFF60-1337-AC64-0E1A-629E0B5F715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5DE86-4BDF-B2BD-6076-D8F89AC3955C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FEF72-BDAA-169A-374F-056123F7F06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D59D1F4-F4DE-01BF-5160-42E36DE5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0" y="0"/>
            <a:ext cx="10945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72545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BA276-43D9-DFE7-34E1-25917EFE7A3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28FCAB-D0A0-3D79-E8BD-3C014B4869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76CFF60-1337-AC64-0E1A-629E0B5F715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5DE86-4BDF-B2BD-6076-D8F89AC3955C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FEF72-BDAA-169A-374F-056123F7F06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F0F9D9-BDB8-7BE7-EEC0-134D3903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5" y="0"/>
            <a:ext cx="10762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30764"/>
      </p:ext>
    </p:extLst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31C6B1-8532-6C2D-65A9-8ECF7647D53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5C495-1164-1B00-9EB3-F1FC715D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5" y="836712"/>
            <a:ext cx="12192000" cy="1434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6180F-84C2-98E9-D01A-8DCA7E87C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17" y="3429000"/>
            <a:ext cx="12192000" cy="184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D70E78A-8548-CC09-EB4C-F0BEBD4BB2B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B984C11-376A-AF0A-E750-644D13A6D0E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8E9385-146D-7A62-CEFA-37701260018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DEB5B-9B72-A60F-C895-9323DB8FCED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639014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F80645-F836-9407-9C87-24D98BEB945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C8125-B62E-CB2F-5EE6-57F8B41A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48391"/>
            <a:ext cx="11312648" cy="60980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B83859-625A-D11D-2259-C324822DE6A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C222770-220C-C0E1-2BFF-18637796F1E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092FB-C2EB-A036-C33E-9BDF1C51C5B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38B137-BCDA-FBFE-FD0B-E1518D79296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949423"/>
      </p:ext>
    </p:extLst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019073-42F4-9672-DC50-A2841F61376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407368" y="419096"/>
            <a:ext cx="11161240" cy="836712"/>
          </a:xfrm>
        </p:spPr>
        <p:txBody>
          <a:bodyPr>
            <a:normAutofit/>
          </a:bodyPr>
          <a:lstStyle/>
          <a:p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คำสั่งแสดงหมายเลขเวอร์ชั่นของ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en-GB" sz="32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982B2-1B29-4A6D-9610-2A90BD01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2776"/>
            <a:ext cx="5048207" cy="1224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6F946-C907-4362-92D7-9A563E162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950848"/>
            <a:ext cx="5095768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9CCBC-94AC-4CC8-A009-46BB6C84F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98" y="1412776"/>
            <a:ext cx="5924550" cy="3349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EAA9AC-1ACB-4880-9572-ED72AFD63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8" y="5076513"/>
            <a:ext cx="5924550" cy="12668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F316CD-5E57-E6BB-5D5E-8CDFA481F52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8F48AFA-6325-BA69-7C4C-BF1C073359C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E8448-9DF8-C23F-51F3-716ECC086E6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85E03C-4B83-454C-FFD7-B959845AF08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2343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FADC69-4AC5-149A-B096-F0E3CAE2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" y="1556792"/>
            <a:ext cx="12192000" cy="339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CDAB77-E13E-0CF7-B3D5-8FBC211AF5F2}"/>
              </a:ext>
            </a:extLst>
          </p:cNvPr>
          <p:cNvSpPr/>
          <p:nvPr/>
        </p:nvSpPr>
        <p:spPr>
          <a:xfrm>
            <a:off x="1631504" y="1700808"/>
            <a:ext cx="1512168" cy="309634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E42D6D-6E01-FAB2-A68E-DB64BD3D48EB}"/>
              </a:ext>
            </a:extLst>
          </p:cNvPr>
          <p:cNvSpPr/>
          <p:nvPr/>
        </p:nvSpPr>
        <p:spPr>
          <a:xfrm>
            <a:off x="7536162" y="1701052"/>
            <a:ext cx="1512168" cy="3096344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230DFF-DA94-87EA-F150-CE04BD08D1C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F1B5F6F-3699-B28C-E342-49944827682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134AE-D43E-E117-783F-E893BC7146B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55246-4C4F-6A84-BA5D-EAAE559B2AA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161017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5B59B9-E30A-B572-003B-CABEB516F72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47456" y="2459504"/>
            <a:ext cx="75232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6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การติดตั้ง </a:t>
            </a:r>
            <a:r>
              <a:rPr lang="en-US" sz="6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pgAdmin4 </a:t>
            </a:r>
          </a:p>
          <a:p>
            <a:pPr algn="ctr"/>
            <a:r>
              <a:rPr lang="en-US" sz="6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on Ubuntu 20.04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B16E0-523C-A1BD-02E6-E41073829EE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32BA3C9-6902-0FF0-3451-DA6212E874F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CA9CED-B5CA-C611-956E-5F0193E209F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7F0439-BBA4-AE90-B7AA-278074FD5FF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994845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A487A3-650B-AFE2-844A-E4351666E2E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95400" y="1412776"/>
            <a:ext cx="110172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sudo</a:t>
            </a:r>
            <a:r>
              <a:rPr lang="en-US" sz="2000" dirty="0"/>
              <a:t> apt update -y &amp;&amp; </a:t>
            </a:r>
            <a:r>
              <a:rPr lang="en-US" sz="2000" dirty="0" err="1"/>
              <a:t>sudo</a:t>
            </a:r>
            <a:r>
              <a:rPr lang="en-US" sz="2000" dirty="0"/>
              <a:t> apt upgrade -y</a:t>
            </a:r>
          </a:p>
          <a:p>
            <a:r>
              <a:rPr lang="en-US" sz="2000" dirty="0" err="1"/>
              <a:t>wget</a:t>
            </a:r>
            <a:r>
              <a:rPr lang="en-US" sz="2000" dirty="0"/>
              <a:t> --quiet -O - https://www.postgresql.org/media/keys/ACCC4CF8.asc | </a:t>
            </a:r>
            <a:r>
              <a:rPr lang="en-US" sz="2000" dirty="0" err="1"/>
              <a:t>sudo</a:t>
            </a:r>
            <a:r>
              <a:rPr lang="en-US" sz="2000" dirty="0"/>
              <a:t> apt-key add - </a:t>
            </a:r>
          </a:p>
          <a:p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sh</a:t>
            </a:r>
            <a:r>
              <a:rPr lang="en-US" sz="2000" dirty="0"/>
              <a:t> -c 'echo "deb http://apt.postgresql.org/pub/repos/apt/ `</a:t>
            </a:r>
            <a:r>
              <a:rPr lang="en-US" sz="2000" dirty="0" err="1"/>
              <a:t>lsb_release</a:t>
            </a:r>
            <a:r>
              <a:rPr lang="en-US" sz="2000" dirty="0"/>
              <a:t> -</a:t>
            </a:r>
            <a:r>
              <a:rPr lang="en-US" sz="2000" dirty="0" err="1"/>
              <a:t>cs</a:t>
            </a:r>
            <a:r>
              <a:rPr lang="en-US" sz="2000" dirty="0"/>
              <a:t>`-</a:t>
            </a:r>
            <a:r>
              <a:rPr lang="en-US" sz="2000" dirty="0" err="1"/>
              <a:t>pgdg</a:t>
            </a:r>
            <a:r>
              <a:rPr lang="en-US" sz="2000" dirty="0"/>
              <a:t> main" &gt;&gt; /</a:t>
            </a:r>
            <a:r>
              <a:rPr lang="en-US" sz="2000" dirty="0" err="1"/>
              <a:t>etc</a:t>
            </a:r>
            <a:r>
              <a:rPr lang="en-US" sz="2000" dirty="0"/>
              <a:t>/apt/</a:t>
            </a:r>
            <a:r>
              <a:rPr lang="en-US" sz="2000" dirty="0" err="1"/>
              <a:t>sources.list.d</a:t>
            </a:r>
            <a:r>
              <a:rPr lang="en-US" sz="2000" dirty="0"/>
              <a:t>/</a:t>
            </a:r>
            <a:r>
              <a:rPr lang="en-US" sz="2000" dirty="0" err="1"/>
              <a:t>pgdg.list</a:t>
            </a:r>
            <a:r>
              <a:rPr lang="en-US" sz="2000" dirty="0"/>
              <a:t>'</a:t>
            </a:r>
          </a:p>
          <a:p>
            <a:endParaRPr lang="en-US" sz="2000" dirty="0"/>
          </a:p>
          <a:p>
            <a:r>
              <a:rPr lang="en-US" sz="2000" dirty="0" err="1"/>
              <a:t>sudo</a:t>
            </a:r>
            <a:r>
              <a:rPr lang="en-US" sz="2000" dirty="0"/>
              <a:t> apt update</a:t>
            </a:r>
          </a:p>
          <a:p>
            <a:r>
              <a:rPr lang="en-US" sz="2000" dirty="0" err="1"/>
              <a:t>sudo</a:t>
            </a:r>
            <a:r>
              <a:rPr lang="en-US" sz="2000" dirty="0"/>
              <a:t> apt install pgadmin4 pgadmin4-apache2 -y</a:t>
            </a:r>
          </a:p>
          <a:p>
            <a:endParaRPr lang="en-US" sz="2000" dirty="0"/>
          </a:p>
          <a:p>
            <a:r>
              <a:rPr lang="en-US" sz="2000" dirty="0" err="1"/>
              <a:t>กำหนดอีเมล์</a:t>
            </a:r>
            <a:r>
              <a:rPr lang="en-US" sz="2000" dirty="0"/>
              <a:t> </a:t>
            </a:r>
            <a:r>
              <a:rPr lang="en-US" sz="2000" dirty="0" err="1"/>
              <a:t>postgres@localhost</a:t>
            </a:r>
            <a:r>
              <a:rPr lang="en-US" sz="2000" dirty="0"/>
              <a:t> </a:t>
            </a:r>
            <a:r>
              <a:rPr lang="en-US" sz="2000" dirty="0" err="1"/>
              <a:t>และรหัสผ่าน</a:t>
            </a:r>
            <a:r>
              <a:rPr lang="en-US" sz="2000" dirty="0"/>
              <a:t> 377040</a:t>
            </a:r>
          </a:p>
          <a:p>
            <a:endParaRPr lang="en-US" sz="2000" dirty="0"/>
          </a:p>
          <a:p>
            <a:r>
              <a:rPr lang="en-US" sz="2000" dirty="0" err="1"/>
              <a:t>เข้าใช้งาน</a:t>
            </a:r>
            <a:r>
              <a:rPr lang="en-US" sz="2000" dirty="0"/>
              <a:t> pgAdmin4</a:t>
            </a:r>
          </a:p>
          <a:p>
            <a:r>
              <a:rPr lang="en-US" sz="2000" dirty="0"/>
              <a:t>http://192.168.1.40/pgadmin4/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5FD2E-E72E-791D-6166-08582A9088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41E924F-0E00-E925-4617-81127A848BF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F76F50-E7D7-B983-E64B-6103E31B229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F5AE28-2331-EFE6-9263-95AC5E435C7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939128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90C9D0-973D-FA19-6B3C-BB35FC9D7E0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0" y="476672"/>
            <a:ext cx="12192000" cy="56103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2FE43-AC19-18D6-0DEC-E2E9EEEFE8F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165705A-858C-19B6-AF66-69B8B077349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7065C4-8D66-BCD4-7D4C-368FFF10BC7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51ADAF-8016-7C78-A291-56EF52647B4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033254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ADAB85-7B85-0481-68FA-6D98844EA3D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F71CB-B282-842D-F025-2F921B192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" y="548680"/>
            <a:ext cx="12192000" cy="1638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CBEEC-DE19-BAAB-FA2B-6A331DAC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17" y="2397387"/>
            <a:ext cx="12192000" cy="1639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F129F-B495-917C-7817-11F08C1F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17" y="4267626"/>
            <a:ext cx="12192000" cy="2253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7B010D-AA8F-7217-E142-71A1E122386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8E851EB-0B48-61E1-3F26-51F9971D110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62EC9-6EF6-3EE6-6887-FBF0E5A0980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41ECF-44F9-1D73-6FA3-96F48E46B36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88202"/>
      </p:ext>
    </p:extLst>
  </p:cSld>
  <p:clrMapOvr>
    <a:masterClrMapping/>
  </p:clrMapOvr>
  <p:transition spd="slow">
    <p:push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AF3A9-1674-C670-9CF7-0C4F8DEFAA2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491DE-75A1-4A64-E4F3-DF42A2AF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966"/>
            <a:ext cx="12192000" cy="43080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BEAD5B4-7505-4190-688A-87AEBD6F2BF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BB823B8-EBE7-2DE1-3D36-D176FC2D686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86E0E-472B-9567-ED39-4F66D10555C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1F7A5B-6985-16AB-5390-19D943307B1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400411"/>
      </p:ext>
    </p:extLst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BEF7-DBE2-42A3-BD0E-B91E9B90C45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EA523-1BCC-7909-7201-B2D59D16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" y="1554543"/>
            <a:ext cx="12192000" cy="3547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A1801F-8994-1586-EEA7-1029D584243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B6081E3-5F33-D918-AE92-33D41A7D876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9B4EF6-536E-02D5-EC86-9B888307ABC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6C843D-68DA-B5FD-1DE3-792EC688AE1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92326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53F7C-304E-FD17-60FE-C5738FFF837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1D789-19C3-4D0A-B213-5852EF4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21"/>
            <a:ext cx="12192000" cy="44073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2E0D3E-6890-57E9-70E2-84909A2C3CE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A29BA3F-B00B-B17F-FF58-87E236487CA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54107F-112C-99BB-4070-D7EA682FFF0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01DFF6-AF13-5176-9FAF-8E31EF11390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104928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64B8BA-EC59-F06D-108B-C2813943D3E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2548-C4EB-D52D-2301-FD27906A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74" y="0"/>
            <a:ext cx="9457051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19FCD3-1460-997C-1F43-E67EA72422D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A978789-CBF0-EDAE-1091-732B7ED38C5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8D20AA-140F-AB3E-3510-9E2BB0555DD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E479FD-518F-FAB1-ABE4-D6B3EC9BA89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881375"/>
      </p:ext>
    </p:extLst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343E3-ADB6-42EA-C00A-7E5206C2DB5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5DDF3-A900-ACFE-4758-0BF45297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" y="1628800"/>
            <a:ext cx="12192000" cy="28337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7DA9436-1473-F16F-C0FC-3FE5DDC4944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15666B-F204-659C-6891-E20FDA86075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FE631-273B-B57E-C3F0-4A5E3799467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C8D08-6E53-C05B-CCA8-01913C9A24A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488787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A0F86-1169-66CF-6985-6390B2FD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" y="54192"/>
            <a:ext cx="12192000" cy="425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80530-D81E-A177-8D75-6CF04E85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" y="4528865"/>
            <a:ext cx="12192000" cy="16433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59A482-2C88-20F4-E409-FC73A295FE9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8B1C5FD-9CC2-D3BF-5628-6C1E4F46BD8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C291FB-06C0-E349-37FB-59EF181E4E9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2E598C-AFAA-58D3-D0DB-76192B3852A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0523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73c60e7-a277-46fa-8e71-ca98aec59dcc (1200×630)">
            <a:extLst>
              <a:ext uri="{FF2B5EF4-FFF2-40B4-BE49-F238E27FC236}">
                <a16:creationId xmlns:a16="http://schemas.microsoft.com/office/drawing/2014/main" id="{F3497A5C-3C56-B915-FFDA-775A90B3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2" y="476672"/>
            <a:ext cx="10382457" cy="54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B58584-5DE9-FCCA-B297-3C3A0963B97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4F3D31C-2D59-C25C-1023-AA1F97379EA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1B0E55-7D1A-AA1E-F167-C2559897753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FDBA5-127E-D9E5-8791-1ED0E2A34BD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69767"/>
      </p:ext>
    </p:extLst>
  </p:cSld>
  <p:clrMapOvr>
    <a:masterClrMapping/>
  </p:clrMapOvr>
  <p:transition spd="slow">
    <p:push dir="u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B3E25-2CB5-AB6F-D798-2F859743AB1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5EC95-0C27-9F1E-BB52-4434832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" y="0"/>
            <a:ext cx="9953858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F385D3-4D5F-7254-425F-63AB25CF69F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5B1714-7026-D0A5-C278-F3008F46C7C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F1F574-E913-B64A-F872-C7D0AD192B6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F4ACFD-3C98-7DE4-5D8A-56B611BBC5A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616354"/>
      </p:ext>
    </p:extLst>
  </p:cSld>
  <p:clrMapOvr>
    <a:masterClrMapping/>
  </p:clrMapOvr>
  <p:transition spd="slow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638EB-5E65-1363-3F2B-713BEAD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96"/>
            <a:ext cx="12192000" cy="66268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8AA445-3111-A4F3-3DF5-58662768E0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1E158DE-DCB6-93D5-ECE3-377F9352218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24C710-4638-6FCF-28B5-C826039FC70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42E63-AB89-ACB4-3707-FF2E234C7A0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83752"/>
      </p:ext>
    </p:extLst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7CF8-43F0-4209-B628-27DA40EB74F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A3096-23E5-A3BD-52C3-ABB31C4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33" y="538524"/>
            <a:ext cx="5333333" cy="57809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E124DB9-C924-B776-7BFA-194B5905E65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0DFC7A1-B3CE-5233-3B8A-4CB7678DFCB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4F3BA0-646E-AC6A-DA3C-79E1E59927A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2EBE9-A360-C75E-E710-6104CFC963D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487662"/>
      </p:ext>
    </p:extLst>
  </p:cSld>
  <p:clrMapOvr>
    <a:masterClrMapping/>
  </p:clrMapOvr>
  <p:transition spd="slow">
    <p:push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637F45-8602-A5C4-F0DF-40DFB7352022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1A6A6-59FC-7A38-F416-6F557AF5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1" y="0"/>
            <a:ext cx="9953858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16B08A-0000-D732-AECF-2401943200C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AC4EAC2-663B-1C48-303C-73889DD4A4F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25ED1E-E3B6-1C86-9D4F-E60AB8856AC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3D4233-B11A-4778-EF04-AE316D74811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383342"/>
      </p:ext>
    </p:extLst>
  </p:cSld>
  <p:clrMapOvr>
    <a:masterClrMapping/>
  </p:clrMapOvr>
  <p:transition spd="slow">
    <p:push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5EEB66-3A44-9751-E088-F7D0E740650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71E49-1F33-4B0A-8BAB-E68D6A1C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78" y="949992"/>
            <a:ext cx="1775256" cy="1775256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308606" y="2993631"/>
            <a:ext cx="94488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Visual Studio Code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70E5E-D39D-EE09-D0D1-46437FB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2907418" y="3882151"/>
            <a:ext cx="3125588" cy="1746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54D14-9047-0234-E87E-0A860C284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95" y="3573016"/>
            <a:ext cx="2666204" cy="23649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65DEDD-8192-193C-3156-39B56CEC7FC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2B79F17-4CC4-6EBB-978D-E5BC394330F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F2F6E7-F27D-C99C-69F8-8AB04FED059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72DD2-9739-A13F-4D6E-64EF6D3A64C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17342"/>
      </p:ext>
    </p:extLst>
  </p:cSld>
  <p:clrMapOvr>
    <a:masterClrMapping/>
  </p:clrMapOvr>
  <p:transition spd="slow">
    <p:push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763D81-FD2D-7F17-88D7-0C547E7E2D5D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876078" y="348593"/>
            <a:ext cx="10945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ติดตั้ง </a:t>
            </a:r>
            <a:r>
              <a:rPr lang="en-US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 </a:t>
            </a:r>
            <a:r>
              <a:rPr lang="th-TH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พร้อมส่วนเสริมที่จำเป็น</a:t>
            </a:r>
            <a:endParaRPr lang="en-US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8BD8E1-68B7-4890-B0ED-F9148B2D56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14" y="1097585"/>
            <a:ext cx="7920880" cy="4591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FBF75B-834D-4E1A-A874-CBAB471EAD2C}"/>
              </a:ext>
            </a:extLst>
          </p:cNvPr>
          <p:cNvSpPr txBox="1"/>
          <p:nvPr/>
        </p:nvSpPr>
        <p:spPr>
          <a:xfrm>
            <a:off x="1280091" y="5791956"/>
            <a:ext cx="10441160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tabLst>
                <a:tab pos="877570" algn="l"/>
              </a:tabLst>
            </a:pPr>
            <a:r>
              <a:rPr lang="th-TH" sz="240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เข้าไปดาวน์โหลด </a:t>
            </a:r>
            <a:r>
              <a:rPr lang="en-US" sz="240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 </a:t>
            </a:r>
            <a:r>
              <a:rPr lang="th-TH" sz="240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ได้ที่ </a:t>
            </a:r>
            <a:r>
              <a:rPr lang="en-US" sz="2400" u="sng">
                <a:solidFill>
                  <a:srgbClr val="0563C1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/>
              </a:rPr>
              <a:t>https://code.visualstudio.com</a:t>
            </a:r>
            <a:endParaRPr lang="en-US" sz="1200"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46937C-0899-DB68-7C6C-CDF352A2FE3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5E9E278-3F49-EAA2-7FC1-9DC80C2028E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773A8-EC82-FC0C-413C-FE39704C9AE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B3A2C-F7A9-9BE4-EAE8-8B11F4282B5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423365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98E5BA-9BB8-7DF1-DC55-CD9DF5E78CE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623392" y="1071539"/>
            <a:ext cx="10945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การติดตั้งส่วนเสริม (</a:t>
            </a:r>
            <a:r>
              <a:rPr lang="en-US" sz="32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Extension) </a:t>
            </a:r>
            <a:r>
              <a:rPr lang="th-TH" sz="32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ของ </a:t>
            </a:r>
            <a:r>
              <a:rPr lang="en-US" sz="32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Visual Studio Code</a:t>
            </a:r>
            <a:endParaRPr lang="en-US" sz="24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371489-ABA4-4143-AD78-16D45066BB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5" y="1993540"/>
            <a:ext cx="10659940" cy="34547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34963E-4F2A-6FAC-1E92-BF638F20D6B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DBCB7B1-3CB5-4025-C412-4FE7098E64D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C98DB-9BF5-DC16-408E-B927FE3ABE8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7C67BF-4D1E-C623-BC51-FDB5C200C5F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88298"/>
      </p:ext>
    </p:extLst>
  </p:cSld>
  <p:clrMapOvr>
    <a:masterClrMapping/>
  </p:clrMapOvr>
  <p:transition spd="slow">
    <p:push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21C6514-3361-A855-810E-30719C4635D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394230-EB02-E5A0-77CA-FA13A6CCA7A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01925E1-6104-8D63-815B-356DC46E4A1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068202-2943-EDBC-AC9F-41A6C03E595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76E733-8928-D81E-9ADA-3D30CC19752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0D1230-429F-C956-00E4-D6CF2558062D}"/>
              </a:ext>
            </a:extLst>
          </p:cNvPr>
          <p:cNvSpPr txBox="1"/>
          <p:nvPr/>
        </p:nvSpPr>
        <p:spPr>
          <a:xfrm>
            <a:off x="1343800" y="1400061"/>
            <a:ext cx="9793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รายชื่อ </a:t>
            </a:r>
            <a:r>
              <a:rPr lang="en-US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Extensions </a:t>
            </a:r>
            <a:r>
              <a:rPr lang="th-TH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ที่แนะนำสำหรับ </a:t>
            </a:r>
            <a:r>
              <a:rPr lang="en-US" sz="3600" b="1" dirty="0"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VS Code</a:t>
            </a:r>
            <a:endParaRPr lang="en-US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710094E4-E46F-962B-4301-87C79BC89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2492897"/>
            <a:ext cx="9793415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Color Picker  </a:t>
            </a:r>
            <a:r>
              <a:rPr lang="en-US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400" dirty="0" err="1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anseki</a:t>
            </a:r>
            <a:endParaRPr lang="en-US" dirty="0"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b="1" dirty="0" err="1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AutoFileName</a:t>
            </a:r>
            <a:r>
              <a:rPr lang="en-US" b="1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</a:t>
            </a:r>
            <a:r>
              <a:rPr lang="en-US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400" dirty="0" err="1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JerryHong</a:t>
            </a:r>
            <a:endParaRPr lang="en-US" dirty="0">
              <a:effectLst/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Material Icon Theme </a:t>
            </a:r>
            <a:r>
              <a:rPr lang="en-US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400" dirty="0"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pkief.com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en-US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dirty="0" err="1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Weijen</a:t>
            </a:r>
            <a:r>
              <a:rPr lang="en-US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 Chen</a:t>
            </a:r>
          </a:p>
          <a:p>
            <a:pPr marL="43307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One Dark Pro </a:t>
            </a:r>
            <a:r>
              <a:rPr lang="en-US" sz="2400" dirty="0">
                <a:effectLst/>
                <a:latin typeface="IBM Plex Sans Thai" panose="020B0503050203000203" pitchFamily="34" charset="-34"/>
                <a:ea typeface="Calibri" panose="020F0502020204030204" pitchFamily="34" charset="0"/>
                <a:cs typeface="IBM Plex Sans Thai" panose="020B0503050203000203" pitchFamily="34" charset="-34"/>
              </a:rPr>
              <a:t>by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binaryify</a:t>
            </a:r>
            <a:endParaRPr lang="en-US" sz="2400" dirty="0">
              <a:latin typeface="IBM Plex Sans Thai" panose="020B0503050203000203" pitchFamily="34" charset="-34"/>
              <a:ea typeface="Calibri" panose="020F0502020204030204" pitchFamily="34" charset="0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2085097"/>
      </p:ext>
    </p:extLst>
  </p:cSld>
  <p:clrMapOvr>
    <a:masterClrMapping/>
  </p:clrMapOvr>
  <p:transition spd="slow">
    <p:push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D8EE9F-2C33-8F3C-1A54-6030CD2DB3E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8474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4329267" y="3920046"/>
            <a:ext cx="3411030" cy="1906164"/>
          </a:xfrm>
          <a:prstGeom prst="rect">
            <a:avLst/>
          </a:prstGeom>
        </p:spPr>
      </p:pic>
      <p:pic>
        <p:nvPicPr>
          <p:cNvPr id="2" name="Picture 2" descr="Press and Media Resources - Docker">
            <a:extLst>
              <a:ext uri="{FF2B5EF4-FFF2-40B4-BE49-F238E27FC236}">
                <a16:creationId xmlns:a16="http://schemas.microsoft.com/office/drawing/2014/main" id="{CA6F4D3E-EBE8-0244-5C4E-8678CE0C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82" y="1219519"/>
            <a:ext cx="1745234" cy="14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E088A1E-E572-7E0D-F4EB-357BEAA5FDB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28C8448-4AA8-3632-39D5-883C5BEF0A8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6CA98A-74AF-1172-1008-978062D5C68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C71E9-89C3-014A-7281-066073947D0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062564"/>
      </p:ext>
    </p:extLst>
  </p:cSld>
  <p:clrMapOvr>
    <a:masterClrMapping/>
  </p:clrMapOvr>
  <p:transition spd="slow">
    <p:push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0FEE7E-E31D-E51E-28D0-57F30B23D66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3652343" y="2739211"/>
            <a:ext cx="78294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10 64-bit: Pro 2004 (build 19041) or higher, or Enterprise or Education 1909 (build 18363) or higher.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For Windows 10 Home, see System requirements for WSL 2 backend.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Hyper-V and Containers Windows features must be enabled.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The following hardware prerequisites are required to successfully run Client Hyper-V on Windows 10: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64 bit processor with Second Level Address Translation (SLAT)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4GB system RAM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BIOS-level hardware virtualization support must be enabled in the BIOS settings</a:t>
            </a:r>
            <a:endParaRPr lang="en-US" sz="16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965783" y="605027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3200" b="1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System Requirements Windows</a:t>
            </a:r>
            <a:endParaRPr lang="en-US" sz="3200" b="1" dirty="0"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0B8C5-91EF-465F-82D3-434CD07D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875656" y="2723984"/>
            <a:ext cx="2523213" cy="14100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2954E9-6128-4EA2-A6E1-60EB93D9E40B}"/>
              </a:ext>
            </a:extLst>
          </p:cNvPr>
          <p:cNvSpPr txBox="1"/>
          <p:nvPr/>
        </p:nvSpPr>
        <p:spPr>
          <a:xfrm>
            <a:off x="965783" y="5545087"/>
            <a:ext cx="104263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  <a:hlinkClick r:id="rId4"/>
              </a:rPr>
              <a:t>https://docs.docker.com/desktop/windows/install/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th-TH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26" name="Picture 2" descr="product logo">
            <a:extLst>
              <a:ext uri="{FF2B5EF4-FFF2-40B4-BE49-F238E27FC236}">
                <a16:creationId xmlns:a16="http://schemas.microsoft.com/office/drawing/2014/main" id="{C946EEFA-1AC1-4C55-AB6B-0544C1C7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31" y="1610993"/>
            <a:ext cx="768127" cy="76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62409-046F-4949-8D59-5465070DE421}"/>
              </a:ext>
            </a:extLst>
          </p:cNvPr>
          <p:cNvSpPr txBox="1"/>
          <p:nvPr/>
        </p:nvSpPr>
        <p:spPr>
          <a:xfrm>
            <a:off x="1977748" y="1564387"/>
            <a:ext cx="366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7343B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Engine 24.x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8F1B6-815A-4BA0-9D7D-667EDFFFC401}"/>
              </a:ext>
            </a:extLst>
          </p:cNvPr>
          <p:cNvSpPr txBox="1"/>
          <p:nvPr/>
        </p:nvSpPr>
        <p:spPr>
          <a:xfrm>
            <a:off x="1977748" y="1986024"/>
            <a:ext cx="366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7343B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 4.27.x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6BC5E4-AB90-B484-2445-EC187786B52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2183EE5-4978-967F-55C6-8271A86502D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08DAB-C380-E965-C958-61B4C8F035E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9C55F1-0420-8B38-2B99-6A388FCA415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833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A120918-1CBA-BCE5-6CD5-FC9C2868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124744"/>
            <a:ext cx="51625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DD3325-B4FF-5163-BECE-AB8FC8AF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482" y="1464388"/>
            <a:ext cx="5019828" cy="38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3E10E7-BF2C-66B3-11CF-881FFD989DF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1321428-AC6D-D040-4F33-42F3C3A13F8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284C2-298E-2F6A-E6D3-48D659CCA6E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21A079-BD89-6C85-FED4-5087BF05BAA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814728"/>
      </p:ext>
    </p:extLst>
  </p:cSld>
  <p:clrMapOvr>
    <a:masterClrMapping/>
  </p:clrMapOvr>
  <p:transition spd="slow">
    <p:push dir="u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283F57-096C-45AC-30FA-523330BA099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98C26-6D3C-B070-8B19-94C4B828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6" y="1285534"/>
            <a:ext cx="8637835" cy="5345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957156" y="32796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Download Docker Desktop for Windows</a:t>
            </a:r>
            <a:endParaRPr lang="en-US" sz="3200" dirty="0"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57B06-1422-4357-BD20-BE99C2FD48FE}"/>
              </a:ext>
            </a:extLst>
          </p:cNvPr>
          <p:cNvSpPr txBox="1"/>
          <p:nvPr/>
        </p:nvSpPr>
        <p:spPr>
          <a:xfrm>
            <a:off x="989699" y="776579"/>
            <a:ext cx="10146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1000"/>
              </a:spcAft>
            </a:pPr>
            <a:r>
              <a:rPr lang="en-US" sz="20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/>
              </a:rPr>
              <a:t>https://www.docker.com/products/docker-desktop</a:t>
            </a:r>
            <a:endParaRPr lang="en-US" sz="2000" dirty="0"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3A8003-B3DB-0152-AD47-AF7FABEAACD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1DA0B23-83F2-25E6-6508-BA3382462D5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E4B9A-89FA-377A-FAAA-95A4BF8C6DB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62EF51-1D51-EFCE-8543-ED3C198AC86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923715"/>
      </p:ext>
    </p:extLst>
  </p:cSld>
  <p:clrMapOvr>
    <a:masterClrMapping/>
  </p:clrMapOvr>
  <p:transition spd="slow">
    <p:push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F9FC239-A166-D33C-6959-0F7EB7B4D4C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984740"/>
            <a:ext cx="121920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 Desktop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6060C-FD0F-489C-8ABF-A3D7D75AD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90" y="3503544"/>
            <a:ext cx="2893620" cy="2566640"/>
          </a:xfrm>
          <a:prstGeom prst="rect">
            <a:avLst/>
          </a:prstGeom>
        </p:spPr>
      </p:pic>
      <p:pic>
        <p:nvPicPr>
          <p:cNvPr id="7" name="Picture 2" descr="Press and Media Resources - Docker">
            <a:extLst>
              <a:ext uri="{FF2B5EF4-FFF2-40B4-BE49-F238E27FC236}">
                <a16:creationId xmlns:a16="http://schemas.microsoft.com/office/drawing/2014/main" id="{66E3B33B-8384-0EF3-919D-964EEB33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82" y="1113686"/>
            <a:ext cx="1745234" cy="14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669AB6-2E9F-1419-44C8-C8EDB74BF37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0EC56C6-D67C-3833-2D83-26BC5B2FA0E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787C31-8062-FF2E-A0C2-7602112BBF9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EA5D0C-DBA3-2E2A-9A50-ADD807359AC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54387"/>
      </p:ext>
    </p:extLst>
  </p:cSld>
  <p:clrMapOvr>
    <a:masterClrMapping/>
  </p:clrMapOvr>
  <p:transition spd="slow">
    <p:push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CD3B-0812-F543-8E40-2B34947D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F17E235-360F-B106-902B-DF80983006F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B0B31-2DDA-D2D0-0AB6-36E5BE14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6" y="1285534"/>
            <a:ext cx="8637835" cy="5345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9BB066-0899-D17B-44FF-33B1E5AAD7BC}"/>
              </a:ext>
            </a:extLst>
          </p:cNvPr>
          <p:cNvSpPr txBox="1"/>
          <p:nvPr/>
        </p:nvSpPr>
        <p:spPr>
          <a:xfrm>
            <a:off x="957156" y="32796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32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Download Docker Desktop for Mac</a:t>
            </a:r>
            <a:endParaRPr lang="en-US" sz="3200" dirty="0"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E118E-0082-B39D-3956-B3C6FF8458E4}"/>
              </a:ext>
            </a:extLst>
          </p:cNvPr>
          <p:cNvSpPr txBox="1"/>
          <p:nvPr/>
        </p:nvSpPr>
        <p:spPr>
          <a:xfrm>
            <a:off x="989699" y="776579"/>
            <a:ext cx="10146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US" sz="20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  <a:hlinkClick r:id="rId3"/>
              </a:rPr>
              <a:t>https://www.docker.com/products/docker-desktop</a:t>
            </a:r>
            <a:endParaRPr lang="en-US" sz="2000" dirty="0"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0D9F55-DFE7-6268-A138-D27A19AABE3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3E792E7F-98CD-742E-0202-E4C8113A772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9843A3-7BEC-1A4A-F7A0-1B1F3AC17E1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668798-F9B3-AEF0-58E2-70B78331D51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067785"/>
      </p:ext>
    </p:extLst>
  </p:cSld>
  <p:clrMapOvr>
    <a:masterClrMapping/>
  </p:clrMapOvr>
  <p:transition spd="slow">
    <p:push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3A0BE9-CE38-ABEC-583A-6473E9DCD39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068C0-E4C7-4D76-A5E3-E2610C9AB4B7}"/>
              </a:ext>
            </a:extLst>
          </p:cNvPr>
          <p:cNvSpPr txBox="1"/>
          <p:nvPr/>
        </p:nvSpPr>
        <p:spPr>
          <a:xfrm>
            <a:off x="1155276" y="381286"/>
            <a:ext cx="10007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32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ตัวอย่าง </a:t>
            </a:r>
            <a:r>
              <a:rPr lang="en-US" sz="32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Docker Desktop </a:t>
            </a:r>
            <a:r>
              <a:rPr lang="th-TH" sz="3200" dirty="0"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หลังจากติดตั้งเรียบร้อยแล้ว</a:t>
            </a:r>
            <a:endParaRPr lang="en-US" sz="3200" dirty="0"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99AE-5B28-9D0B-8E8F-BEA4814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25" y="1145544"/>
            <a:ext cx="7666318" cy="50776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FC24C9-F9E4-B3F4-C2DC-BCBAB89D0E7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A8210C2-070D-6606-4161-9E3FA25CB87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FE5A4A-1BAB-E126-8CB5-F67EDC81FC1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663EC9-18CF-E5D6-A965-54B80DF4AC0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60618"/>
      </p:ext>
    </p:extLst>
  </p:cSld>
  <p:clrMapOvr>
    <a:masterClrMapping/>
  </p:clrMapOvr>
  <p:transition spd="slow">
    <p:push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D3BCD-144D-EE57-174F-41BB7166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5C9CF-0A57-BCCB-5DBC-0ADD0262EC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B798C-B05F-043E-522E-4AD18FD584E8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CE219-D2B0-ABC6-88FB-4A5E3E2E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3" y="1598924"/>
            <a:ext cx="2334870" cy="140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E75980-5D4A-A339-B198-91DCB10B33FA}"/>
              </a:ext>
            </a:extLst>
          </p:cNvPr>
          <p:cNvSpPr txBox="1"/>
          <p:nvPr/>
        </p:nvSpPr>
        <p:spPr>
          <a:xfrm>
            <a:off x="3359696" y="1484784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3</a:t>
            </a:r>
          </a:p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เรียนรู้วิธีใช้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4 </a:t>
            </a:r>
            <a:b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ในการจัดการ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4458D-C30A-5F0B-35E7-C399BFB9D2A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FCC5917-5C65-3233-F993-378D134C9A3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D6C200-7F13-21EA-1979-88B27F93F2B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FFC90D-515D-7093-A6CF-3159EEBBDC4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DAA33B-D677-A217-A5F9-09F7D6F583EC}"/>
              </a:ext>
            </a:extLst>
          </p:cNvPr>
          <p:cNvSpPr txBox="1"/>
          <p:nvPr/>
        </p:nvSpPr>
        <p:spPr>
          <a:xfrm>
            <a:off x="3359696" y="3387650"/>
            <a:ext cx="7926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บทนำ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จัดการผู้ใช้และฐานข้อมูล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ทำงานกับตารางและข้อมูล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สำรองข้อมูลและกู้คืนข้อมูล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371368538"/>
      </p:ext>
    </p:extLst>
  </p:cSld>
  <p:clrMapOvr>
    <a:masterClrMapping/>
  </p:clrMapOvr>
  <p:transition spd="slow">
    <p:push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3E160C-CE86-CCC6-653D-E24CDA633B10}"/>
              </a:ext>
            </a:extLst>
          </p:cNvPr>
          <p:cNvSpPr/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417" y="1844824"/>
            <a:ext cx="12193620" cy="3528392"/>
          </a:xfrm>
        </p:spPr>
        <p:txBody>
          <a:bodyPr>
            <a:noAutofit/>
          </a:bodyPr>
          <a:lstStyle/>
          <a:p>
            <a:pPr algn="ctr"/>
            <a:r>
              <a:rPr lang="th-TH" sz="8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การใช้คำสั่งผ่าน</a:t>
            </a:r>
            <a:br>
              <a:rPr lang="th-TH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Command line </a:t>
            </a:r>
            <a:r>
              <a:rPr lang="th-TH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เบื้องต้น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AEFE-2A36-C8AA-49BB-79B14DA0C8B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FC3EC95-9147-FC09-B3BF-2E1758C6088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69D384-BB01-E861-D155-C3CEF7C4FAC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FBDC1F-B490-766D-E743-B1A407EF5FE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905413"/>
      </p:ext>
    </p:extLst>
  </p:cSld>
  <p:clrMapOvr>
    <a:masterClrMapping/>
  </p:clrMapOvr>
  <p:transition spd="slow">
    <p:push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C0EA-B2F2-F84D-BCFE-9E6E69ED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476FFA-E6B7-0498-C1EF-7849F922EF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4438B-2DA7-8503-DA02-AB4CEE3D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04" y="251441"/>
            <a:ext cx="10704407" cy="936104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การล็อกอินเข้า </a:t>
            </a:r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20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03CCC52-4E0D-EF22-6740-FC9101A861D5}"/>
              </a:ext>
            </a:extLst>
          </p:cNvPr>
          <p:cNvSpPr txBox="1">
            <a:spLocks/>
          </p:cNvSpPr>
          <p:nvPr/>
        </p:nvSpPr>
        <p:spPr>
          <a:xfrm>
            <a:off x="922072" y="1218107"/>
            <a:ext cx="10595439" cy="6982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psql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-h &lt;host&gt; -p &lt;port&gt; -U &lt;user&gt; -d &lt;</a:t>
            </a:r>
            <a:r>
              <a:rPr lang="en-US" sz="2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database_name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</a:t>
            </a:r>
            <a:endParaRPr lang="th-TH" sz="1400" b="1" dirty="0">
              <a:solidFill>
                <a:schemeClr val="bg1"/>
              </a:solidFill>
              <a:latin typeface="Poppins" panose="00000500000000000000" pitchFamily="2" charset="0"/>
              <a:cs typeface="IBM Plex Sans Thai" panose="020B05030502030002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80503-9302-C9FC-3075-D2A23D77F0A3}"/>
              </a:ext>
            </a:extLst>
          </p:cNvPr>
          <p:cNvSpPr txBox="1"/>
          <p:nvPr/>
        </p:nvSpPr>
        <p:spPr>
          <a:xfrm>
            <a:off x="922072" y="2171533"/>
            <a:ext cx="108332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-h hostname:</a:t>
            </a:r>
            <a:r>
              <a:rPr lang="en-US" sz="24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hostname </a:t>
            </a:r>
            <a:r>
              <a:rPr lang="th-TH" sz="2000" b="0" i="0" dirty="0">
                <a:effectLst/>
                <a:latin typeface="Poppins" panose="00000500000000000000" pitchFamily="2" charset="0"/>
              </a:rPr>
              <a:t>เซิร์ฟเวอร์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PostgreSQL (default: localhost)</a:t>
            </a:r>
            <a:endParaRPr lang="en-US" sz="2400" b="0" i="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-p port:</a:t>
            </a:r>
            <a:r>
              <a:rPr lang="en-US" sz="24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</a:t>
            </a:r>
            <a:r>
              <a:rPr lang="th-TH" sz="2000" b="0" i="0" dirty="0">
                <a:effectLst/>
                <a:latin typeface="Poppins" panose="00000500000000000000" pitchFamily="2" charset="0"/>
              </a:rPr>
              <a:t>ระบุ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port </a:t>
            </a:r>
            <a:r>
              <a:rPr lang="th-TH" sz="2000" b="0" i="0" dirty="0">
                <a:effectLst/>
                <a:latin typeface="Poppins" panose="00000500000000000000" pitchFamily="2" charset="0"/>
              </a:rPr>
              <a:t>ของเซิร์ฟเวอร์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PostgreSQL (default: 5432)</a:t>
            </a:r>
          </a:p>
          <a:p>
            <a:pPr algn="l"/>
            <a:r>
              <a:rPr lang="en-US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-U username:</a:t>
            </a:r>
            <a:r>
              <a:rPr lang="en-US" sz="24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</a:t>
            </a:r>
            <a:r>
              <a:rPr lang="th-TH" sz="2000" b="0" i="0" dirty="0">
                <a:effectLst/>
                <a:latin typeface="Poppins" panose="00000500000000000000" pitchFamily="2" charset="0"/>
              </a:rPr>
              <a:t>ระบุชื่อผู้ใช้</a:t>
            </a:r>
            <a:endParaRPr lang="th-TH" sz="2400" b="0" i="0" dirty="0"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-d </a:t>
            </a:r>
            <a:r>
              <a:rPr lang="en-US" sz="2400" b="1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database_name</a:t>
            </a:r>
            <a:r>
              <a:rPr lang="en-US" sz="24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  <a:r>
              <a:rPr lang="en-US" sz="24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</a:t>
            </a:r>
            <a:r>
              <a:rPr lang="th-TH" sz="2000" b="0" i="0" dirty="0">
                <a:effectLst/>
                <a:latin typeface="Poppins" panose="00000500000000000000" pitchFamily="2" charset="0"/>
              </a:rPr>
              <a:t>ระบุชื่อฐานข้อมูล</a:t>
            </a:r>
            <a:endParaRPr lang="th-TH" sz="2400" b="0" i="0" dirty="0">
              <a:effectLst/>
              <a:latin typeface="Poppins" panose="00000500000000000000" pitchFamily="2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AEA745A-BB25-C887-6E50-0EBD2D9C3E7D}"/>
              </a:ext>
            </a:extLst>
          </p:cNvPr>
          <p:cNvSpPr txBox="1">
            <a:spLocks/>
          </p:cNvSpPr>
          <p:nvPr/>
        </p:nvSpPr>
        <p:spPr>
          <a:xfrm>
            <a:off x="986504" y="4373845"/>
            <a:ext cx="10704407" cy="567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psql -h localhost -p 5432 -U postgres -d postgres</a:t>
            </a:r>
            <a:endParaRPr lang="th-TH" sz="1400" b="1" dirty="0">
              <a:solidFill>
                <a:schemeClr val="bg1"/>
              </a:solidFill>
              <a:latin typeface="Poppins" panose="00000500000000000000" pitchFamily="2" charset="0"/>
              <a:cs typeface="IBM Plex Sans Thai" panose="020B0503050203000203" pitchFamily="34" charset="-34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7960DF6-8E25-DAB5-B304-50B8777F10E2}"/>
              </a:ext>
            </a:extLst>
          </p:cNvPr>
          <p:cNvSpPr txBox="1">
            <a:spLocks/>
          </p:cNvSpPr>
          <p:nvPr/>
        </p:nvSpPr>
        <p:spPr>
          <a:xfrm>
            <a:off x="922072" y="3947779"/>
            <a:ext cx="10704407" cy="46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</a:t>
            </a:r>
            <a:endParaRPr lang="th-TH" sz="16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BE1831AA-96B8-8A75-5C8C-46D78AB0A823}"/>
              </a:ext>
            </a:extLst>
          </p:cNvPr>
          <p:cNvSpPr txBox="1">
            <a:spLocks/>
          </p:cNvSpPr>
          <p:nvPr/>
        </p:nvSpPr>
        <p:spPr>
          <a:xfrm>
            <a:off x="1010167" y="5645618"/>
            <a:ext cx="10704407" cy="567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psql -U postgres</a:t>
            </a:r>
            <a:endParaRPr lang="th-TH" sz="1400" b="1" dirty="0">
              <a:solidFill>
                <a:schemeClr val="bg1"/>
              </a:solidFill>
              <a:latin typeface="Poppins" panose="00000500000000000000" pitchFamily="2" charset="0"/>
              <a:cs typeface="IBM Plex Sans Thai" panose="020B0503050203000203" pitchFamily="34" charset="-34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08BA2369-E4C8-F5AE-668A-DBBC25CD5D95}"/>
              </a:ext>
            </a:extLst>
          </p:cNvPr>
          <p:cNvSpPr txBox="1">
            <a:spLocks/>
          </p:cNvSpPr>
          <p:nvPr/>
        </p:nvSpPr>
        <p:spPr>
          <a:xfrm>
            <a:off x="922072" y="5229200"/>
            <a:ext cx="10704407" cy="46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แบบย่อ</a:t>
            </a:r>
            <a:endParaRPr lang="th-TH" sz="16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F12681-058A-6A4B-6AEE-DABC9C29B45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1B386D7-A52C-2B1A-CD47-DE7DDC18C19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185A02-2189-A42C-CCC0-5724979366C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F14933-8FBA-796D-7283-BBC08E6C729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29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  <p:bldP spid="15" grpId="0"/>
      <p:bldP spid="16" grpId="0" animBg="1"/>
      <p:bldP spid="1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B1E1F-2EDB-8E08-DC10-F8C84115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ECC7E5-702F-9378-762C-0A53D226BF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24564-8F94-8FFA-62CF-C0F3251E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67" y="570924"/>
            <a:ext cx="10704407" cy="665883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คำสั่งพื้นฐานกับ </a:t>
            </a:r>
            <a:r>
              <a:rPr lang="en-US" sz="36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th-TH" sz="20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A00B27-1A8A-C433-2E53-C6106EBFEA2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28B8B65-01C9-4DC9-393A-A4097F7D6FA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1B7F84-9307-C171-09AF-41E9EE07C8F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5D4E2B-AEDE-FFBD-FB2E-3488DB304F6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3A49B5-885E-7D49-439A-CA7C38C3D0D7}"/>
              </a:ext>
            </a:extLst>
          </p:cNvPr>
          <p:cNvSpPr txBox="1"/>
          <p:nvPr/>
        </p:nvSpPr>
        <p:spPr>
          <a:xfrm>
            <a:off x="1008216" y="1472963"/>
            <a:ext cx="10568623" cy="4401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\l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ดูรายการฐานข้อมูล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\du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user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dn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 \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dn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+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ดูรายการ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schema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\c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เลือกฐานข้อมูล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\c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\d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ดูรายการข้อมูลทั้งหมดใน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schema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\dt, \dt+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ดูเฉพาะตาราง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\ds, \ds+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ดูเฉพาะ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schema</a:t>
            </a: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\d, \d+ &lt;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ชื่อตาราง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ดูโครงสร้างตาราง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\!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cls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, \! clear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เคลียร์สกรีน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\q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ออกจาก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0807267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4C31-CD3D-503F-E238-B910725DD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7956E0-3B00-A921-8CF8-5A1BE11ECF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CEF7F-26A5-F1DA-1086-52E5DEB8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การสร้างฐานข้อมูล</a:t>
            </a:r>
            <a:endParaRPr lang="th-TH" sz="20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F63BAC-85F4-E589-28CA-2FCC07BFE66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CF3A00-7E1F-1FB6-DD05-B1D88BE246C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67F341-AAEC-85ED-F5B1-FAC145DD2FC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6F3F8-D59E-476D-13D7-BC3E04B58F4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56D8C0B-9FEC-5E43-2163-D0406671672D}"/>
              </a:ext>
            </a:extLst>
          </p:cNvPr>
          <p:cNvSpPr txBox="1">
            <a:spLocks/>
          </p:cNvSpPr>
          <p:nvPr/>
        </p:nvSpPr>
        <p:spPr>
          <a:xfrm>
            <a:off x="930704" y="1516118"/>
            <a:ext cx="10704407" cy="665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ทำได้ 2 วิธี</a:t>
            </a:r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E77D068-1C56-1CD1-8B3B-E761C1F4A9CE}"/>
              </a:ext>
            </a:extLst>
          </p:cNvPr>
          <p:cNvSpPr txBox="1">
            <a:spLocks/>
          </p:cNvSpPr>
          <p:nvPr/>
        </p:nvSpPr>
        <p:spPr>
          <a:xfrm>
            <a:off x="934643" y="2560045"/>
            <a:ext cx="10704407" cy="2593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ผ่าน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cmd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</a:p>
          <a:p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createdb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-U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-E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unicode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sampledb</a:t>
            </a:r>
            <a:endParaRPr lang="en-US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en-US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ผ่าน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US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 DATABASE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sampledb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ENCODING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unicode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;</a:t>
            </a:r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305093"/>
      </p:ext>
    </p:extLst>
  </p:cSld>
  <p:clrMapOvr>
    <a:masterClrMapping/>
  </p:clrMapOvr>
  <p:transition spd="slow">
    <p:push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41764-B359-C603-9D96-7769F08B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A65825-B1D8-71C5-B5EB-804A288C4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FEEBA-94FC-F962-D038-80DD8535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การสร้างตาราง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F17A57-BC16-6D66-3908-92E24FB6DAD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BA33EB9-67FD-2DB9-A8CE-9126CDFA093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4589C3-DEA7-CF57-5EAF-FBAA8FBD515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48BF45-5F1B-5608-B609-967E5DF12EB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2F99C4F2-FCB1-5217-9CEF-B053C14C4806}"/>
              </a:ext>
            </a:extLst>
          </p:cNvPr>
          <p:cNvSpPr txBox="1">
            <a:spLocks/>
          </p:cNvSpPr>
          <p:nvPr/>
        </p:nvSpPr>
        <p:spPr>
          <a:xfrm>
            <a:off x="908933" y="2363785"/>
            <a:ext cx="10704407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 TABLE member(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id serial PRIMARY KEY, 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fullname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VARCHAR(50)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29321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FBC3-D76C-1E90-385E-39808FD1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knation.net/blog/home/user_data/file_data/201211/01/6291502ff.gif">
            <a:extLst>
              <a:ext uri="{FF2B5EF4-FFF2-40B4-BE49-F238E27FC236}">
                <a16:creationId xmlns:a16="http://schemas.microsoft.com/office/drawing/2014/main" id="{20588BC5-6D12-1919-40A9-A11FD66A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32" y="719136"/>
            <a:ext cx="254573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E9711C-28CB-1C26-6E1A-9AA1E311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05" y="665720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PostgreSQL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709FF-8CEF-7126-6CD0-62A852FE1FD1}"/>
              </a:ext>
            </a:extLst>
          </p:cNvPr>
          <p:cNvSpPr/>
          <p:nvPr/>
        </p:nvSpPr>
        <p:spPr>
          <a:xfrm>
            <a:off x="743205" y="2927057"/>
            <a:ext cx="106256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 ระบบจัดการฐานข้อมูลเชิงวัตถุ-สัมพันธ์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Object-Relational Database Management System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หรือ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ORDBMS)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ซึ่งปรับปรุงจากต้นแบบระบบฐานข้อมูล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4.2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ของมหาวิทยาลัยแคลิฟอร์เนีย วิทยาลัยเขตเบอร์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กเลย์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UC Berkeley)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ภายใต้ความควบคุมของ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Professor Michael Stonebraker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โดยได้รับเงินวิจัยสนับสนุนจาก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the Defense Advanced Research Project Agency (DARPA) , the Army Research Office (ARO), the National Science Foundation (NSF)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ESL,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Inc</a:t>
            </a:r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05AB024-FE0B-ECE2-5652-5CBFA548CEB4}"/>
              </a:ext>
            </a:extLst>
          </p:cNvPr>
          <p:cNvSpPr txBox="1">
            <a:spLocks/>
          </p:cNvSpPr>
          <p:nvPr/>
        </p:nvSpPr>
        <p:spPr>
          <a:xfrm>
            <a:off x="743205" y="1625279"/>
            <a:ext cx="8444885" cy="732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RDBMS</a:t>
            </a:r>
            <a:endParaRPr lang="th-TH" sz="3600" b="1" dirty="0">
              <a:solidFill>
                <a:srgbClr val="7030A0"/>
              </a:solidFill>
              <a:latin typeface="Poppins" panose="00000500000000000000" pitchFamily="2" charset="0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3A3B09-969D-03CB-EEC0-1ED5DC49630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C8DB95-75D3-267F-5B17-0686CBCCEC7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A78713-4EDF-E46F-4CB6-CD27952AF8A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96B3D7-96E5-E1AA-9CEE-ED1B24A6E39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774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9464A-7221-7D9A-95D5-BCC15945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86E33-7193-DA0A-940A-2B98F785F5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3AFB33-8037-3C36-42CF-DBCA449C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การแก้ไขชื่อตาราง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A9C734-64D4-F98B-0700-38B9FE9D4A0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D169DCD-84D4-40FF-D282-5DAB8A192DB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58C6B7-1358-CB07-CC8B-64D19F9E6DB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F294B3-256B-CBA9-1A6C-0FB563A4A60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873CF713-2846-705A-D059-0F321E651838}"/>
              </a:ext>
            </a:extLst>
          </p:cNvPr>
          <p:cNvSpPr txBox="1">
            <a:spLocks/>
          </p:cNvSpPr>
          <p:nvPr/>
        </p:nvSpPr>
        <p:spPr>
          <a:xfrm>
            <a:off x="908933" y="2363785"/>
            <a:ext cx="10704407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ALTER TABLE member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RENAME TO customer;</a:t>
            </a:r>
          </a:p>
        </p:txBody>
      </p:sp>
    </p:spTree>
    <p:extLst>
      <p:ext uri="{BB962C8B-B14F-4D97-AF65-F5344CB8AC3E}">
        <p14:creationId xmlns:p14="http://schemas.microsoft.com/office/powerpoint/2010/main" val="386676831"/>
      </p:ext>
    </p:extLst>
  </p:cSld>
  <p:clrMapOvr>
    <a:masterClrMapping/>
  </p:clrMapOvr>
  <p:transition spd="slow">
    <p:push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8771-9A85-656A-ED80-17DAE6F5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AE0EA6-5F28-F7F4-4931-C791A49805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524CE8-5079-AF52-6A27-3A800F8C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column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ในตางราง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customer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91872-8459-1812-AA2E-305C077F35C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7CF7EC2-F15C-5A41-DBAF-CA8374DA333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4F9C2F-6A3C-FBCD-F196-8362F0CF4F4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FF81B-C9A2-54E3-2492-4050D323A52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99938BC0-856B-0507-0C18-316AB2D475CA}"/>
              </a:ext>
            </a:extLst>
          </p:cNvPr>
          <p:cNvSpPr txBox="1">
            <a:spLocks/>
          </p:cNvSpPr>
          <p:nvPr/>
        </p:nvSpPr>
        <p:spPr>
          <a:xfrm>
            <a:off x="908933" y="2363785"/>
            <a:ext cx="10704407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ALTER TABLE customer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ADD COLUMN gender VARCHAR(16);</a:t>
            </a:r>
          </a:p>
        </p:txBody>
      </p:sp>
    </p:spTree>
    <p:extLst>
      <p:ext uri="{BB962C8B-B14F-4D97-AF65-F5344CB8AC3E}">
        <p14:creationId xmlns:p14="http://schemas.microsoft.com/office/powerpoint/2010/main" val="1373816315"/>
      </p:ext>
    </p:extLst>
  </p:cSld>
  <p:clrMapOvr>
    <a:masterClrMapping/>
  </p:clrMapOvr>
  <p:transition spd="slow">
    <p:push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3A337-2C80-5B56-5793-D41599D2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A71824-0CFE-B474-B4E5-0CB03E2648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C4184-4A8A-8CBE-4C56-C041C23D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เพิ่มคอลัมน์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age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เป็นแบบ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NOT NULL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1E8EC-3CDC-DD6F-6C31-814BD00569A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E32755-1EB9-467B-BD31-98B0926DB39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54EA7E-C9FC-05F3-E7FE-B3ABE39DC02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1F5C3-403D-9280-09C2-4E435C07E0E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A89E8B1-87F5-88A0-DDB7-30CE4453A152}"/>
              </a:ext>
            </a:extLst>
          </p:cNvPr>
          <p:cNvSpPr txBox="1">
            <a:spLocks/>
          </p:cNvSpPr>
          <p:nvPr/>
        </p:nvSpPr>
        <p:spPr>
          <a:xfrm>
            <a:off x="908933" y="2363785"/>
            <a:ext cx="10704407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ALTER TABLE customer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ADD COLUMN age INT NOT NULL;</a:t>
            </a:r>
          </a:p>
        </p:txBody>
      </p:sp>
    </p:spTree>
    <p:extLst>
      <p:ext uri="{BB962C8B-B14F-4D97-AF65-F5344CB8AC3E}">
        <p14:creationId xmlns:p14="http://schemas.microsoft.com/office/powerpoint/2010/main" val="1348706574"/>
      </p:ext>
    </p:extLst>
  </p:cSld>
  <p:clrMapOvr>
    <a:masterClrMapping/>
  </p:clrMapOvr>
  <p:transition spd="slow">
    <p:push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EAC-B3AC-ED5F-F8B5-948670A7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775070-493E-639B-B1AA-F11D2978FD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3BDE1-6146-9E05-A18A-99D92DD3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33" y="945194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เปลี่ยน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Collection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ให้ฐานข้อมูล </a:t>
            </a:r>
            <a:r>
              <a:rPr lang="en-US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sampledb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CFD1FE-0FBA-4B0A-2295-430DC5BE8D6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3E54CD1-6E54-C4A8-91C2-07476C5A5E6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F4DE47-A976-5A5A-A2B1-937FBF7013A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13A7CC-A10C-6B56-708E-C6B160F7254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6F53DC59-7FAF-5ED6-7BE3-BFD823CBB853}"/>
              </a:ext>
            </a:extLst>
          </p:cNvPr>
          <p:cNvSpPr txBox="1">
            <a:spLocks/>
          </p:cNvSpPr>
          <p:nvPr/>
        </p:nvSpPr>
        <p:spPr>
          <a:xfrm>
            <a:off x="908933" y="2363785"/>
            <a:ext cx="10704407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UPDATE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pg_database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set encoding =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pg_char_to_encoding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('UTF8') WHERE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datname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'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sampledb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789718584"/>
      </p:ext>
    </p:extLst>
  </p:cSld>
  <p:clrMapOvr>
    <a:masterClrMapping/>
  </p:clrMapOvr>
  <p:transition spd="slow">
    <p:push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06D87-8BAF-119E-7BBC-4F44B4B9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031733-B0E2-CC32-F661-E92E23623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E62E62-D62B-FDC2-5C0A-45D91F48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52" y="664679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เปลี่ยน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collate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 </a:t>
            </a:r>
            <a:r>
              <a:rPr lang="en-US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ctype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8306B-4830-73BE-B0A0-83E1F38FF9E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122D557-3483-284A-8B91-BCC210C6287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961268-FEE4-6C2E-44D2-7BDA8BE28B5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CDD6B9-1274-92B4-0D88-D1B44460C8D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9D7D2017-27AB-B367-840B-6D49049F1F36}"/>
              </a:ext>
            </a:extLst>
          </p:cNvPr>
          <p:cNvSpPr txBox="1">
            <a:spLocks/>
          </p:cNvSpPr>
          <p:nvPr/>
        </p:nvSpPr>
        <p:spPr>
          <a:xfrm>
            <a:off x="983432" y="1700808"/>
            <a:ext cx="4353778" cy="25934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UPDATE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pg_database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SET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datcollate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='Thai_Thailand.874',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datctype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='Thai_Thailand.874' WHERE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datname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='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sampledb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';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356E5-0084-3F92-881A-0D83C292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5034708"/>
            <a:ext cx="6553720" cy="114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B30F1-7D02-A42B-19A4-AEC30688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877" y="1700808"/>
            <a:ext cx="6184806" cy="37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9403"/>
      </p:ext>
    </p:extLst>
  </p:cSld>
  <p:clrMapOvr>
    <a:masterClrMapping/>
  </p:clrMapOvr>
  <p:transition spd="slow">
    <p:push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BDB1B-F51E-B6ED-8DD5-CB1EAFB1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FB6CA3-F799-B4D7-D9ED-389378F57E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15CC1-3BE8-2C4A-5C5B-268F4F207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52" y="664679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เพิ่มข้อมูลใหม่เข้า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table customer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EBDA28-BFA6-BEE6-0CBF-44E2233D978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890AD33-FD77-D4DE-37F4-50985DCB65C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D83BC1-F1BE-C9BD-BA2F-A066C1782FD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0ADBC-0CFC-5892-E85C-3BEE8680B31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0F9EE4E-EB55-A846-3160-25F359F0CA29}"/>
              </a:ext>
            </a:extLst>
          </p:cNvPr>
          <p:cNvSpPr txBox="1">
            <a:spLocks/>
          </p:cNvSpPr>
          <p:nvPr/>
        </p:nvSpPr>
        <p:spPr>
          <a:xfrm>
            <a:off x="983432" y="1700809"/>
            <a:ext cx="10486514" cy="144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INSERT INTO customer(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fullname,gender,age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) VALUES('Samit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Koyom','Male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', 35);</a:t>
            </a:r>
          </a:p>
        </p:txBody>
      </p:sp>
    </p:spTree>
    <p:extLst>
      <p:ext uri="{BB962C8B-B14F-4D97-AF65-F5344CB8AC3E}">
        <p14:creationId xmlns:p14="http://schemas.microsoft.com/office/powerpoint/2010/main" val="1156282533"/>
      </p:ext>
    </p:extLst>
  </p:cSld>
  <p:clrMapOvr>
    <a:masterClrMapping/>
  </p:clrMapOvr>
  <p:transition spd="slow">
    <p:push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13B06-A1F2-0D7C-8AFA-9F3A7B4E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AD773-6135-F852-49DC-E5D5E3C832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B3CBB8-DBC1-AC98-5226-60508C8E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52" y="664679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เรียกดูข้อมูล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405354-540A-D502-D0EE-F6C35AAA0B9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695ECC8-E2A2-1C43-4883-82EC303798B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B5014B-C722-533B-2B88-0CC741BC8E4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A95F0B-3C3C-FC8A-5DBA-CE894351C24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C21CBE1-BF80-D576-1BB3-CBE5D3B12D4C}"/>
              </a:ext>
            </a:extLst>
          </p:cNvPr>
          <p:cNvSpPr txBox="1">
            <a:spLocks/>
          </p:cNvSpPr>
          <p:nvPr/>
        </p:nvSpPr>
        <p:spPr>
          <a:xfrm>
            <a:off x="983432" y="1700809"/>
            <a:ext cx="10486514" cy="144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2254235031"/>
      </p:ext>
    </p:extLst>
  </p:cSld>
  <p:clrMapOvr>
    <a:masterClrMapping/>
  </p:clrMapOvr>
  <p:transition spd="slow">
    <p:push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4BA1-D64E-6CF2-2E52-B1378AFDC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D2A551-7DDE-7104-A961-F04D01DE7B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C880C-4E14-6EB4-2A96-1C8251DB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52" y="664679"/>
            <a:ext cx="10704407" cy="665883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เรียกดูข้อมูล</a:t>
            </a:r>
            <a:endParaRPr lang="th-TH" sz="2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D05349-0470-3B3C-2BCB-7A21E6DC221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D5947CB-BFFB-AAC6-94EA-9AB448D4F0F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712A0-50FF-3483-B999-78D276BC998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12529A-915F-B7AC-92F9-B418D727DF7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5A50EE91-0AB5-09ED-6E8F-0A223FDC00AF}"/>
              </a:ext>
            </a:extLst>
          </p:cNvPr>
          <p:cNvSpPr txBox="1">
            <a:spLocks/>
          </p:cNvSpPr>
          <p:nvPr/>
        </p:nvSpPr>
        <p:spPr>
          <a:xfrm>
            <a:off x="983432" y="1700809"/>
            <a:ext cx="10486514" cy="144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 *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3362694338"/>
      </p:ext>
    </p:extLst>
  </p:cSld>
  <p:clrMapOvr>
    <a:masterClrMapping/>
  </p:clrMapOvr>
  <p:transition spd="slow">
    <p:push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55" y="3140968"/>
            <a:ext cx="12192000" cy="1944216"/>
          </a:xfrm>
        </p:spPr>
        <p:txBody>
          <a:bodyPr>
            <a:noAutofit/>
          </a:bodyPr>
          <a:lstStyle/>
          <a:p>
            <a:pPr algn="ctr"/>
            <a:r>
              <a:rPr lang="th-TH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ฐานข้อมูลตัวอย่าง</a:t>
            </a:r>
            <a:br>
              <a:rPr lang="th-TH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5400" b="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ChinookDB</a:t>
            </a:r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5514F-555E-5EB4-326B-FBA2EBF1A2E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EDB1B6-0A83-2489-F257-C08D0103845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93C97F-CA11-51CD-CE15-2FA8B3F52B9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BEA2F-970C-5D6B-1965-ACE3D081A2C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C616D8-EE27-6ED8-65F2-23C4F8709B70}"/>
              </a:ext>
            </a:extLst>
          </p:cNvPr>
          <p:cNvSpPr txBox="1"/>
          <p:nvPr/>
        </p:nvSpPr>
        <p:spPr>
          <a:xfrm>
            <a:off x="767408" y="1920647"/>
            <a:ext cx="10126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Import </a:t>
            </a:r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ข้อมูลผ่าน </a:t>
            </a:r>
            <a:r>
              <a:rPr lang="en-US" sz="40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4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4238478"/>
      </p:ext>
    </p:extLst>
  </p:cSld>
  <p:clrMapOvr>
    <a:masterClrMapping/>
  </p:clrMapOvr>
  <p:transition spd="slow">
    <p:push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1CCB7B-8F77-4904-B5CD-797A07AC2784}"/>
              </a:ext>
            </a:extLst>
          </p:cNvPr>
          <p:cNvSpPr txBox="1"/>
          <p:nvPr/>
        </p:nvSpPr>
        <p:spPr>
          <a:xfrm>
            <a:off x="1127447" y="47667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D23B5-5244-4939-8563-6EC8067AEF2B}"/>
              </a:ext>
            </a:extLst>
          </p:cNvPr>
          <p:cNvSpPr txBox="1"/>
          <p:nvPr/>
        </p:nvSpPr>
        <p:spPr>
          <a:xfrm>
            <a:off x="1127447" y="908720"/>
            <a:ext cx="1039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  <a:hlinkClick r:id="rId2"/>
              </a:rPr>
              <a:t>https://github.com/xivSolutions/ChinookDb_Pg_Modified</a:t>
            </a:r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937CA-B4F7-4D52-A2A0-CA424B57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1741464"/>
            <a:ext cx="8479971" cy="42078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E3A93A-AD5B-D6B4-B4B3-5CAEDC2378D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543B6D8-9D19-EF7F-19BF-3A1A0E03E59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AB8E1E-D41D-1642-A8CB-DF411E385F2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18431-0985-891C-030D-40132DD786B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0856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89368"/>
            <a:ext cx="12192000" cy="546356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 err="1">
                <a:latin typeface="Poppins" pitchFamily="2" charset="77"/>
                <a:cs typeface="Poppins" pitchFamily="2" charset="77"/>
              </a:rPr>
              <a:t>Supabase</a:t>
            </a:r>
            <a:endParaRPr lang="th-TH" sz="2800" dirty="0">
              <a:latin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4F6AE8-745A-BDE2-890B-39D09F4F64C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8B8FDC-104C-6779-6761-F0679FFF5CF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C03B9A-34A3-9962-874D-0271D84801B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462DC6-224A-9FCD-AA7B-7BCDE7BA88B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FA5E67B-18DF-233D-8D97-DE32153A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44" y="920587"/>
            <a:ext cx="5322037" cy="54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70022"/>
      </p:ext>
    </p:extLst>
  </p:cSld>
  <p:clrMapOvr>
    <a:masterClrMapping/>
  </p:clrMapOvr>
  <p:transition spd="slow">
    <p:push dir="u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E757B-A627-4EDE-89F5-7CC8F669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6" y="228264"/>
            <a:ext cx="9704068" cy="60992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725B8A-3EB5-2A46-700A-C4E6302DB53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CC7718A-D304-80A7-DF84-BB7ABA156AD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13571D-9884-C895-88CC-D853743692B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198B48-B489-754B-BBC7-39A545CF3E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655737"/>
      </p:ext>
    </p:extLst>
  </p:cSld>
  <p:clrMapOvr>
    <a:masterClrMapping/>
  </p:clrMapOvr>
  <p:transition spd="slow">
    <p:push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68D0D-1C29-4E6D-92E9-D195DF894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166687"/>
            <a:ext cx="7372350" cy="6524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0A9E5F-0A9E-84C1-7F17-D5D6BD94419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5DE0CAE-BCF6-5379-BC19-3C4E319C07B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107BF6-09B9-4B3D-9699-1E8C4D547D5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2688D-9DD5-7035-46F6-B58E9600BEB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870642"/>
      </p:ext>
    </p:extLst>
  </p:cSld>
  <p:clrMapOvr>
    <a:masterClrMapping/>
  </p:clrMapOvr>
  <p:transition spd="slow">
    <p:push dir="u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844BD-03E9-41DC-A9B7-44A0BC693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0"/>
            <a:ext cx="9324406" cy="62990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418EDE-EA62-C72B-5CA0-BFD78868691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6CFA7EC-2D49-9B59-DF81-70A37B1D1C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82BCA-37DA-08E3-D3CA-BF4B3781ED4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926898-C26A-E376-0212-1E15485E4BA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450836"/>
      </p:ext>
    </p:extLst>
  </p:cSld>
  <p:clrMapOvr>
    <a:masterClrMapping/>
  </p:clrMapOvr>
  <p:transition spd="slow">
    <p:push dir="u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A8286-7DAC-4CFE-8C39-7F644466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00037"/>
            <a:ext cx="11258550" cy="62579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4B4880-D489-1455-C247-B0695B7FC76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53A4D0-3192-8A91-E5F7-BF83F3DC075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7AC9E-C7E8-1FB4-62CF-8A631ADD82C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F68BE3-92D9-CAC7-E1DE-108E777FF19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33356"/>
      </p:ext>
    </p:extLst>
  </p:cSld>
  <p:clrMapOvr>
    <a:masterClrMapping/>
  </p:clrMapOvr>
  <p:transition spd="slow">
    <p:push dir="u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0810E-4C29-4937-894B-71F9C551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86" y="0"/>
            <a:ext cx="8067427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9B037E-CC84-C25D-5A35-CC816438257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049DCE-E2F8-32B1-1A77-4E980374236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1F6FF-AF5F-89CD-DB85-CF08D71CF19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01EA7-C308-F116-3985-2B882CAEAA0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755285"/>
      </p:ext>
    </p:extLst>
  </p:cSld>
  <p:clrMapOvr>
    <a:masterClrMapping/>
  </p:clrMapOvr>
  <p:transition spd="slow">
    <p:push dir="u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7780-2937-E57C-3306-5B25C008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103646-E06B-9440-B178-1DAAF64321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1199D-15EF-4530-B8AB-DB285B90A917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omputer with a logo on it&#10;&#10;Description automatically generated">
            <a:extLst>
              <a:ext uri="{FF2B5EF4-FFF2-40B4-BE49-F238E27FC236}">
                <a16:creationId xmlns:a16="http://schemas.microsoft.com/office/drawing/2014/main" id="{8DD60B7C-A205-D9A1-111E-D57FCDF36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88" y="1326268"/>
            <a:ext cx="2166888" cy="1300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E398BF-34E6-EBBF-4562-876EAAD93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26268"/>
            <a:ext cx="2166888" cy="13001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53D85D-6BE7-D201-3AB2-C09871E8828B}"/>
              </a:ext>
            </a:extLst>
          </p:cNvPr>
          <p:cNvSpPr txBox="1"/>
          <p:nvPr/>
        </p:nvSpPr>
        <p:spPr>
          <a:xfrm>
            <a:off x="1271464" y="2661237"/>
            <a:ext cx="1019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dirty="0">
                <a:latin typeface="Poppins" pitchFamily="2" charset="77"/>
                <a:cs typeface="Poppins" pitchFamily="2" charset="77"/>
              </a:rPr>
              <a:t>DAY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C38F6-3C2D-E389-4BD4-EB97C587AFB0}"/>
              </a:ext>
            </a:extLst>
          </p:cNvPr>
          <p:cNvSpPr txBox="1"/>
          <p:nvPr/>
        </p:nvSpPr>
        <p:spPr>
          <a:xfrm>
            <a:off x="1271464" y="3663948"/>
            <a:ext cx="1019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4: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พื้นฐานสำหรับการใช้งาน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5: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เรียนรู้วิธีเขียนคิวรี</a:t>
            </a:r>
            <a:r>
              <a:rPr lang="th-TH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  <a:endParaRPr lang="en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C538AF-3C1A-E4FB-0A6F-B52C6D66FAD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1DDA334-F7FA-F91D-1092-3261107FA77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8A95B-D1FE-2651-A8A3-EEC82325FCD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DA3E22-305F-6F81-38BA-B1C22EA78AF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36609"/>
      </p:ext>
    </p:extLst>
  </p:cSld>
  <p:clrMapOvr>
    <a:masterClrMapping/>
  </p:clrMapOvr>
  <p:transition spd="slow">
    <p:push dir="u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ECCB-91FE-053A-4733-FC5FCB9B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8F245B-923E-9C3B-5460-134DE713EE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7C988-546B-7DF3-A9D2-8E659BEA3104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A2F2B1-8574-ADA3-465D-FB496C9A0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33" y="1449731"/>
            <a:ext cx="2334870" cy="140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2908D7-18A3-C614-D663-9929E4580F75}"/>
              </a:ext>
            </a:extLst>
          </p:cNvPr>
          <p:cNvSpPr txBox="1"/>
          <p:nvPr/>
        </p:nvSpPr>
        <p:spPr>
          <a:xfrm>
            <a:off x="3359696" y="1335591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4</a:t>
            </a:r>
          </a:p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เรียนรู้คำสั่ง </a:t>
            </a:r>
            <a:r>
              <a:rPr lang="en-US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พื้นฐานสำหรับการใช้งาน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F0E6CB-DD34-5386-87AC-11A24125FB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FDE0168-6E0A-36C2-D454-018E94699F6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B49BBC-93AD-47CD-E717-8B57439B50D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5546B0-529D-7D75-586F-BC755461B47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DEFD82-FB50-BD27-D5BB-8AB0AFD192C9}"/>
              </a:ext>
            </a:extLst>
          </p:cNvPr>
          <p:cNvSpPr txBox="1"/>
          <p:nvPr/>
        </p:nvSpPr>
        <p:spPr>
          <a:xfrm>
            <a:off x="3363829" y="3333559"/>
            <a:ext cx="7926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เชื่อมต่อกับ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ผ่าน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ทำงานกับตารางและข้อมูล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เขียนคิวรี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จัดการสิทธิ์การเข้าถึง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role)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ตัวอย่างการใช้งาน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753354"/>
      </p:ext>
    </p:extLst>
  </p:cSld>
  <p:clrMapOvr>
    <a:masterClrMapping/>
  </p:clrMapOvr>
  <p:transition spd="slow">
    <p:push dir="u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19536" y="1664804"/>
            <a:ext cx="8352928" cy="3528392"/>
          </a:xfrm>
        </p:spPr>
        <p:txBody>
          <a:bodyPr>
            <a:noAutofit/>
          </a:bodyPr>
          <a:lstStyle/>
          <a:p>
            <a:pPr algn="ctr"/>
            <a:r>
              <a:rPr lang="th-TH" sz="4800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การใช้ภาษาไทยใน </a:t>
            </a:r>
            <a:r>
              <a:rPr lang="en-US" sz="4800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psql.exe command line </a:t>
            </a:r>
            <a:r>
              <a:rPr lang="th-TH" sz="4800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ผ่าน </a:t>
            </a:r>
            <a:r>
              <a:rPr lang="en-US" sz="4800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Terminal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D8712-BCB3-370E-9BA3-5E4ED7309AA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EE3EC4A-E855-BB32-1A4A-8D3E4A2B19A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6FA059-7FF6-9E59-7FA6-27ADE85EE09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108422-4234-68A1-D79F-078A9D96FFE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714033"/>
      </p:ext>
    </p:extLst>
  </p:cSld>
  <p:clrMapOvr>
    <a:masterClrMapping/>
  </p:clrMapOvr>
  <p:transition spd="slow">
    <p:push dir="u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08D38-796A-CF1F-5CFC-2CC5829C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55722"/>
            <a:ext cx="10776520" cy="59692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7C251A-0A24-8868-E031-79C9F143260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FB16D9-0273-F130-A3DE-1333F6D0208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1CFA46-0891-0FC8-837B-C6B21DEEB05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4D9ABB-45B8-3E87-40FB-B02927BAC76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44660"/>
      </p:ext>
    </p:extLst>
  </p:cSld>
  <p:clrMapOvr>
    <a:masterClrMapping/>
  </p:clrMapOvr>
  <p:transition spd="slow">
    <p:push dir="u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F72347-ADD3-A193-7383-DF84D5C1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70" y="291993"/>
            <a:ext cx="10600000" cy="59619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33865C-D554-7601-4214-CADE8D3BD36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121C82F-18CE-C7F3-9492-E2B9182277E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AF43E4-8DAF-97F2-6D80-B4EFEC87B83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716829-B307-29C4-042E-19B7012F6FB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5336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C62EF-1DAB-CEA7-B4C0-9FDF28EC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ED152-49B5-0D6C-C15C-B77C2924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145"/>
            <a:ext cx="12192000" cy="73340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AWS</a:t>
            </a:r>
            <a:endParaRPr lang="th-TH" sz="2800" dirty="0">
              <a:latin typeface="Poppins" pitchFamily="2" charset="77"/>
            </a:endParaRPr>
          </a:p>
        </p:txBody>
      </p:sp>
      <p:pic>
        <p:nvPicPr>
          <p:cNvPr id="4098" name="Picture 2" descr="D:\Project Training Data\PostgreSQL\SS\Install_Progresql\screen-037.jpg">
            <a:extLst>
              <a:ext uri="{FF2B5EF4-FFF2-40B4-BE49-F238E27FC236}">
                <a16:creationId xmlns:a16="http://schemas.microsoft.com/office/drawing/2014/main" id="{1405ACC1-D234-E894-F3BF-2083B9C8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6" y="1191160"/>
            <a:ext cx="10624388" cy="46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4C3D1B-12B1-A1AA-C02C-6BAB8C7309B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706E995-ED66-670B-5792-91D120CE3A8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901770-4484-CE1F-5ECF-4B63B5DC84E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ABE388-3FE8-F017-3BD6-BF6E5094543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467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B09073-9D1A-B20F-FED8-86C18B57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2" y="1916832"/>
            <a:ext cx="11392415" cy="28188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571237-FE56-C657-780A-9EBF5A18E7E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71F4D6-9BD7-5599-C092-CEC4A9536EA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2B4AD4-1BC5-CBED-22CA-D149AE16735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B4FEEA-0476-C6A2-D4F0-D8B1F680A9F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040901"/>
      </p:ext>
    </p:extLst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1B58AF-56A5-CF23-8C08-CA84239897A1}"/>
              </a:ext>
            </a:extLst>
          </p:cNvPr>
          <p:cNvSpPr txBox="1"/>
          <p:nvPr/>
        </p:nvSpPr>
        <p:spPr>
          <a:xfrm>
            <a:off x="551384" y="607268"/>
            <a:ext cx="6124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set PGCLIENTENCODING=utf-8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2177F-4BCA-6078-560A-1B5207BACFC3}"/>
              </a:ext>
            </a:extLst>
          </p:cNvPr>
          <p:cNvSpPr txBox="1"/>
          <p:nvPr/>
        </p:nvSpPr>
        <p:spPr>
          <a:xfrm>
            <a:off x="551384" y="1632891"/>
            <a:ext cx="6124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chcp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65001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16185-ECD4-1606-118F-C7BDCAC4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11323809" cy="27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28AD39-1816-9499-7B98-A1A23A6CDAC7}"/>
              </a:ext>
            </a:extLst>
          </p:cNvPr>
          <p:cNvSpPr txBox="1"/>
          <p:nvPr/>
        </p:nvSpPr>
        <p:spPr>
          <a:xfrm>
            <a:off x="551384" y="1130488"/>
            <a:ext cx="6124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chcp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874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B2E60F-3E8D-8C3E-C561-E7D576A5EA1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12EBF6C-4BDC-E23A-B794-F0D62003C2A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CBDAF5-0B58-450B-5B3C-FB72111AF17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B6395A-CFF4-4B22-231D-08D1906638B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070269"/>
      </p:ext>
    </p:extLst>
  </p:cSld>
  <p:clrMapOvr>
    <a:masterClrMapping/>
  </p:clrMapOvr>
  <p:transition spd="slow">
    <p:push dir="u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447A-660B-613F-E5BA-0CDD09414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441B58-FF5A-CA95-4497-6AB597DA26B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5FEC00-CBD2-5CCD-B6C1-C2EC1A96042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B2F426-9FF4-39E5-1C08-806427C0909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4F8C06-B01C-811F-2FCF-46D3F95679D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22C3DED-81F6-BAC8-8A76-61D059A13675}"/>
              </a:ext>
            </a:extLst>
          </p:cNvPr>
          <p:cNvSpPr txBox="1"/>
          <p:nvPr/>
        </p:nvSpPr>
        <p:spPr>
          <a:xfrm>
            <a:off x="708463" y="476672"/>
            <a:ext cx="108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ชื่อฐานข้อมูลใน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case sensitive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หรือไม่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BB7CC-3866-ACDF-FC9E-0983B577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0" y="1213145"/>
            <a:ext cx="8807479" cy="50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2861"/>
      </p:ext>
    </p:extLst>
  </p:cSld>
  <p:clrMapOvr>
    <a:masterClrMapping/>
  </p:clrMapOvr>
  <p:transition spd="slow">
    <p:push dir="u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DDBBF-B282-05AA-0BDE-2583A06B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1CBE1B-8FB8-E547-1050-81AFBE6D96D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05846A6-BFBC-F2D3-4F2A-EDDCF3075DF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9ABFBD-C48D-3897-8C58-7E45422F4AC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3A0C87-1D6D-5357-8E49-79934DF058E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8EEBED-6F87-917E-716D-4060A68DF7A7}"/>
              </a:ext>
            </a:extLst>
          </p:cNvPr>
          <p:cNvSpPr txBox="1"/>
          <p:nvPr/>
        </p:nvSpPr>
        <p:spPr>
          <a:xfrm>
            <a:off x="708463" y="476672"/>
            <a:ext cx="108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ชื่อฐานข้อมูลใน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case sensitive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หรือไม่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8D872-3118-E912-BBBD-5203FFDC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3" y="1236576"/>
            <a:ext cx="10322574" cy="4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08745"/>
      </p:ext>
    </p:extLst>
  </p:cSld>
  <p:clrMapOvr>
    <a:masterClrMapping/>
  </p:clrMapOvr>
  <p:transition spd="slow">
    <p:push dir="u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12" y="1916832"/>
            <a:ext cx="9926976" cy="3528392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Poppins" panose="00000500000000000000" pitchFamily="2" charset="0"/>
                <a:cs typeface="Poppins" panose="00000500000000000000" pitchFamily="2" charset="0"/>
              </a:rPr>
              <a:t>Postgres Schema</a:t>
            </a:r>
            <a:endParaRPr lang="th-TH" sz="8000" b="1" dirty="0">
              <a:latin typeface="Poppin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C78AAE-6717-355C-59EB-B79AB2EE5DF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6C77FF9-1D98-7F3D-9432-2804E402668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E6DB1B-1A8E-2AF7-B516-EF2E8AB6A1B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D5615D-FF3B-4E3E-BBDD-16DA82FA8B6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349684"/>
      </p:ext>
    </p:extLst>
  </p:cSld>
  <p:clrMapOvr>
    <a:masterClrMapping/>
  </p:clrMapOvr>
  <p:transition spd="slow">
    <p:push dir="u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2512" y="1916832"/>
            <a:ext cx="9926976" cy="3528392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err="1"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 Data Types</a:t>
            </a:r>
            <a:endParaRPr lang="th-TH" sz="7200" b="1" dirty="0">
              <a:latin typeface="Poppin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81DFC0-5634-7F88-7116-019B79E8D05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DF2705-7FAC-2665-3987-1B65973910C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3196A9-A635-128E-7821-9150CFBF4B7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79A8C-E07C-F950-1765-663A410D595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502303"/>
      </p:ext>
    </p:extLst>
  </p:cSld>
  <p:clrMapOvr>
    <a:masterClrMapping/>
  </p:clrMapOvr>
  <p:transition spd="slow">
    <p:push dir="u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D:\Project Training Data\PostgreSQL\SS\Install_Progresql\screen-0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996899"/>
            <a:ext cx="10617410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782559" y="240075"/>
            <a:ext cx="10801200" cy="83671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40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Types</a:t>
            </a:r>
            <a:endParaRPr lang="en-GB" sz="40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EFAD4-4C81-086E-EE1F-141278F1B29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3C715A7-377E-54ED-FB8C-31DB68A4DF4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1412D-952C-18AC-6C57-2EDA87DD504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48D05C-AB40-8363-5845-403D8BD7D90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820313"/>
      </p:ext>
    </p:extLst>
  </p:cSld>
  <p:clrMapOvr>
    <a:masterClrMapping/>
  </p:clrMapOvr>
  <p:transition spd="slow">
    <p:push dir="u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479376" y="513498"/>
            <a:ext cx="8229600" cy="83671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44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Types</a:t>
            </a:r>
            <a:endParaRPr lang="en-GB" sz="44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2706" name="Picture 2" descr="D:\Project Training Data\PostgreSQL\SS\Install_Progresql\screen-0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90"/>
          <a:stretch/>
        </p:blipFill>
        <p:spPr bwMode="auto">
          <a:xfrm>
            <a:off x="407368" y="1482897"/>
            <a:ext cx="4824536" cy="45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D:\Project Training Data\PostgreSQL\SS\Install_Progresql\screen-0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53"/>
          <a:stretch/>
        </p:blipFill>
        <p:spPr bwMode="auto">
          <a:xfrm>
            <a:off x="5715559" y="1383823"/>
            <a:ext cx="5760641" cy="479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C3132F-516C-CC16-5F5E-927ED63730E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83D407-8B1A-5E05-4DA0-5ECD55E0D5D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03330-9DC4-5FC5-E8A5-46C113C606F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46F056-7E8D-A45E-F551-17D949201A3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097951"/>
      </p:ext>
    </p:extLst>
  </p:cSld>
  <p:clrMapOvr>
    <a:masterClrMapping/>
  </p:clrMapOvr>
  <p:transition spd="slow">
    <p:push dir="u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480144" y="685767"/>
            <a:ext cx="11232479" cy="83671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44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Types</a:t>
            </a:r>
            <a:endParaRPr lang="en-GB" sz="44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730" name="Picture 2" descr="D:\Project Training Data\PostgreSQL\SS\Install_Progresql\screen-07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48"/>
          <a:stretch/>
        </p:blipFill>
        <p:spPr bwMode="auto">
          <a:xfrm>
            <a:off x="480144" y="1654576"/>
            <a:ext cx="6389072" cy="44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764B21-3473-32CB-6403-EEBEC11725C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33C848-EF8C-ADB3-CEB5-8A102E47533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840D31-0D43-1D4D-2128-548856B09D3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7C90DE-7657-643D-4200-8AEEE8BA0F5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672849"/>
      </p:ext>
    </p:extLst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45110-F5A9-289E-89A0-B7FF6F5C3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E9976C-6F4A-FD90-D27E-F97CA6C5B9B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9D7D9C6-7153-9F4C-7B5E-0E0F73C25A3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9EF4ED-3D10-407C-78D0-C53B56CF6D0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FB5B20-7090-027C-BD46-34471D10C22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AAA793-8B77-2FFF-36CC-750955C2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4" y="0"/>
            <a:ext cx="4739757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33B9FF-FC10-C7FF-2F61-F63472CC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692696"/>
            <a:ext cx="6057143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450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417" y="101068"/>
            <a:ext cx="12191999" cy="81905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AWS</a:t>
            </a:r>
            <a:endParaRPr lang="th-TH" sz="2800" dirty="0">
              <a:latin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11A1E-C517-6AA2-34A5-1868E951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917814"/>
            <a:ext cx="6326294" cy="53299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7AD9D5-A9F8-7FE8-9061-3FCDA7B15FC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38FCA1D4-1576-7E56-B54D-B5ED0A9BFEC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630E51-2FB5-5247-9D1E-0ED7C2F3BC9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34C045-E12C-A0E3-E102-85B841650E5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4967"/>
      </p:ext>
    </p:extLst>
  </p:cSld>
  <p:clrMapOvr>
    <a:masterClrMapping/>
  </p:clrMapOvr>
  <p:transition spd="slow">
    <p:push dir="u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BE97F-8A72-D3EA-B64C-62D3A2DD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E3AE56CB-B3BF-3B70-0D65-415834DF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Serial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FA554-4EFD-75AB-6C76-9C1F7233F36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4F39FE-EBBB-CB6E-8DB5-A3C513134C9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7D5AF-50F0-87F6-8772-6AE5A970268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529D1-2444-DEAD-7D50-DA07F6B8571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EEC0B5-7B41-B65B-4A7E-235445EF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65" y="0"/>
            <a:ext cx="49803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4F138-464D-65F8-BEED-F718C041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0"/>
            <a:ext cx="472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9459"/>
      </p:ext>
    </p:extLst>
  </p:cSld>
  <p:clrMapOvr>
    <a:masterClrMapping/>
  </p:clrMapOvr>
  <p:transition spd="slow">
    <p:push dir="u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E66C-19D2-1338-F45C-F299C01B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52B9BF03-77A9-CD95-84C1-89C01CDE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Serial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C8EAB3-F71F-5FC9-983B-DF3B1DA5D48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7E70BB-6799-A4E7-45B2-0574DB26B1B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CBFF9C-E18B-FE9F-ED99-E463F800D8D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715FF5-99B1-E252-31DB-9E29A2DBE25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CA50285-4EC6-7DD9-ACC5-A89ECE68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8580"/>
            <a:ext cx="6529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4579"/>
      </p:ext>
    </p:extLst>
  </p:cSld>
  <p:clrMapOvr>
    <a:masterClrMapping/>
  </p:clrMapOvr>
  <p:transition spd="slow">
    <p:push dir="u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1EFD-A5C2-66B9-6BD0-FD9396A2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514C0B14-B227-C277-B8FC-14587E3E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D3772C-34F3-2CFD-E703-58E6CF1E81D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384C1B9-8519-DA58-DD24-35989E7F59E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6531A2-49C3-7C76-F27D-EA30C34B6BD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28C3-3986-44AB-2A39-9753F393E06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B0045D-242A-C435-158A-63429D13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60648"/>
            <a:ext cx="7272808" cy="5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4859"/>
      </p:ext>
    </p:extLst>
  </p:cSld>
  <p:clrMapOvr>
    <a:masterClrMapping/>
  </p:clrMapOvr>
  <p:transition spd="slow">
    <p:push dir="u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6574-D9E5-9B3F-3F23-26144E3C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78500D54-684B-8A8F-715B-4553442C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83645C-EC60-448B-E39B-2B733653B0B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489C3F9-0BC1-BAC3-A56E-A760AAAB22E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E21073-2914-4E93-0235-9F57CB39744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570124-E0E2-9014-3F16-EA34C14C83E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6483B3-8F96-BBEB-1C21-E6E0229B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55127"/>
            <a:ext cx="5945563" cy="4347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2E4EB-39D4-1A39-7472-760213F5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97" y="332656"/>
            <a:ext cx="4873894" cy="63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5917"/>
      </p:ext>
    </p:extLst>
  </p:cSld>
  <p:clrMapOvr>
    <a:masterClrMapping/>
  </p:clrMapOvr>
  <p:transition spd="slow">
    <p:push dir="u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87D7-0E19-7875-2400-3631A94B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51F617B5-B448-31DE-1882-2C8E6924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266748-0C65-B518-14FD-5CCC4D74EEA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58E62-FA6A-0E59-2AF1-65E59EBA822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56753F-E364-10BF-00A2-2A2900CB36C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D3F833-E7F1-30C2-39B8-5146E8ED5AD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F1D91C-89B3-498F-6708-7765770E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79" y="0"/>
            <a:ext cx="573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0495"/>
      </p:ext>
    </p:extLst>
  </p:cSld>
  <p:clrMapOvr>
    <a:masterClrMapping/>
  </p:clrMapOvr>
  <p:transition spd="slow">
    <p:push dir="u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4727A-2B79-6203-B5CD-F0729F05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3EAD7B56-61A3-57E5-297F-A510CC57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9" y="3048680"/>
            <a:ext cx="2339738" cy="83671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GB" sz="3600" b="1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56F53-2259-7F44-E428-D16FA42C4C8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0D2112D-E4E1-9C30-4A93-E6203363F6A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37D428-610C-C37A-D659-D925B73D4BE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7BDDF-FA03-DE58-B313-BEC32F231D6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947C1A-67BE-AFF8-187F-5C96E9FA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59" y="295045"/>
            <a:ext cx="5527122" cy="605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B3C46-996C-9FE6-1F1D-248BF299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063" y="1370052"/>
            <a:ext cx="5959134" cy="39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52001"/>
      </p:ext>
    </p:extLst>
  </p:cSld>
  <p:clrMapOvr>
    <a:masterClrMapping/>
  </p:clrMapOvr>
  <p:transition spd="slow">
    <p:push dir="u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64804"/>
            <a:ext cx="12192000" cy="3528392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Poppins" panose="00000500000000000000" pitchFamily="2" charset="0"/>
                <a:cs typeface="Poppins" panose="00000500000000000000" pitchFamily="2" charset="0"/>
              </a:rPr>
              <a:t>Postgres Role</a:t>
            </a:r>
            <a:endParaRPr lang="th-TH" sz="8000" b="1" dirty="0">
              <a:latin typeface="Poppin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30477F-E8B2-52D1-F01A-B6D20CB1B5E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031227-1BE2-7083-9D35-A3661DA9EDD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C4C08-A8AD-6E98-63F4-386B45C4E89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BC3917-1FB3-8BFB-00FA-4EE4FFA7478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060817"/>
      </p:ext>
    </p:extLst>
  </p:cSld>
  <p:clrMapOvr>
    <a:masterClrMapping/>
  </p:clrMapOvr>
  <p:transition spd="slow">
    <p:push dir="u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9E11-9A48-9EE2-7EF4-CDCC2A78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DB11C-0784-06B9-9B1F-960A235C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5" y="3140968"/>
            <a:ext cx="12192000" cy="1944216"/>
          </a:xfrm>
        </p:spPr>
        <p:txBody>
          <a:bodyPr>
            <a:noAutofit/>
          </a:bodyPr>
          <a:lstStyle/>
          <a:p>
            <a:pPr algn="ctr"/>
            <a:r>
              <a:rPr lang="th-TH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ฐานข้อมูลตัวอย่าง</a:t>
            </a:r>
            <a:br>
              <a:rPr lang="th-TH" sz="5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5400" b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Airlines</a:t>
            </a:r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D85C93-949C-7280-CA69-75DA03E7EB3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42BE4F9-62BC-9E58-6520-02E7885D71B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A06281-E353-DF28-82C2-4876F89F627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E56F8-1107-67EC-CBA9-4784286FF29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6A47867-0F07-D037-3292-FC9E8C90807C}"/>
              </a:ext>
            </a:extLst>
          </p:cNvPr>
          <p:cNvSpPr txBox="1"/>
          <p:nvPr/>
        </p:nvSpPr>
        <p:spPr>
          <a:xfrm>
            <a:off x="767408" y="1920647"/>
            <a:ext cx="10126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Import </a:t>
            </a:r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ข้อมูลผ่าน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Command Line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1219657"/>
      </p:ext>
    </p:extLst>
  </p:cSld>
  <p:clrMapOvr>
    <a:masterClrMapping/>
  </p:clrMapOvr>
  <p:transition spd="slow">
    <p:push dir="u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FAD6-2A7D-05CB-FF81-5DBB48EA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FC09E80-07AA-04D5-BA34-2B194D07938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831BB5-226F-A172-ECF8-9C6B865121B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0EA70E-8BCA-467A-C27D-CA0BA84B335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8F042-7764-53D3-A411-6412619637A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F920C8-F209-73B4-4270-7D1FC34C7475}"/>
              </a:ext>
            </a:extLst>
          </p:cNvPr>
          <p:cNvSpPr txBox="1"/>
          <p:nvPr/>
        </p:nvSpPr>
        <p:spPr>
          <a:xfrm>
            <a:off x="767408" y="481900"/>
            <a:ext cx="10126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Import </a:t>
            </a:r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ข้อมูลผ่าน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Command Line</a:t>
            </a:r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85641-7B34-D254-22C4-72D20C0D0854}"/>
              </a:ext>
            </a:extLst>
          </p:cNvPr>
          <p:cNvSpPr txBox="1"/>
          <p:nvPr/>
        </p:nvSpPr>
        <p:spPr>
          <a:xfrm>
            <a:off x="879352" y="1268760"/>
            <a:ext cx="1042494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psql</a:t>
            </a: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-U </a:t>
            </a:r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-f C:\Users\samit\Downloads\airlines.sql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DC71B3-CFDE-4104-47A6-12555DCF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03" y="1978533"/>
            <a:ext cx="5476484" cy="40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444"/>
      </p:ext>
    </p:extLst>
  </p:cSld>
  <p:clrMapOvr>
    <a:masterClrMapping/>
  </p:clrMapOvr>
  <p:transition spd="slow">
    <p:push dir="u"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BE62-0E02-FF6F-172B-427C317C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4BE1A4-FF80-6E76-96D6-86A680593E1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E946A9-5D49-2475-CC20-BB8F58C1BC4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DA952-23D2-22D5-84EC-692BD278B6D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1F5238-3C65-483E-78C3-633098C928B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41FA5C-5449-ACD0-6CD9-A6144BBFA7A3}"/>
              </a:ext>
            </a:extLst>
          </p:cNvPr>
          <p:cNvSpPr txBox="1"/>
          <p:nvPr/>
        </p:nvSpPr>
        <p:spPr>
          <a:xfrm>
            <a:off x="767408" y="481900"/>
            <a:ext cx="10126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Import </a:t>
            </a:r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ข้อมูลผ่าน 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Command Line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628FE-056B-6F38-8164-42DB9616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" y="1553209"/>
            <a:ext cx="12192000" cy="44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931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A334F-9649-0189-0CC6-ECFFD4567661}"/>
              </a:ext>
            </a:extLst>
          </p:cNvPr>
          <p:cNvSpPr/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ชื่อเรื่องรอง 2"/>
          <p:cNvSpPr txBox="1">
            <a:spLocks/>
          </p:cNvSpPr>
          <p:nvPr/>
        </p:nvSpPr>
        <p:spPr>
          <a:xfrm>
            <a:off x="561340" y="4980542"/>
            <a:ext cx="2353284" cy="371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b="1" dirty="0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อ.สามิตร โกยม</a:t>
            </a:r>
            <a:endParaRPr lang="en-US" sz="2000" b="1" dirty="0">
              <a:solidFill>
                <a:srgbClr val="FFFFFF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9421" y="5736742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มหาวิทยาลัยเทคโนโลยีพระจอมเกล้าพระนครเหนือ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3592" y="5440220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ปริญญาโทคณะเทคโนโลยีสารสนเทศ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CD7E4-1474-45AD-B2B2-5F6D69FBC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8" y="3310872"/>
            <a:ext cx="1463289" cy="1463289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0B4CECE-A32A-4C89-9BF4-C865326F3E58}"/>
              </a:ext>
            </a:extLst>
          </p:cNvPr>
          <p:cNvSpPr/>
          <p:nvPr/>
        </p:nvSpPr>
        <p:spPr>
          <a:xfrm rot="5400000">
            <a:off x="6172623" y="911736"/>
            <a:ext cx="220146" cy="1019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0" name="ชื่อเรื่องรอง 2">
            <a:extLst>
              <a:ext uri="{FF2B5EF4-FFF2-40B4-BE49-F238E27FC236}">
                <a16:creationId xmlns:a16="http://schemas.microsoft.com/office/drawing/2014/main" id="{F01F5122-C654-406E-A95D-10F93D319EB0}"/>
              </a:ext>
            </a:extLst>
          </p:cNvPr>
          <p:cNvSpPr txBox="1">
            <a:spLocks/>
          </p:cNvSpPr>
          <p:nvPr/>
        </p:nvSpPr>
        <p:spPr>
          <a:xfrm>
            <a:off x="6426070" y="672674"/>
            <a:ext cx="282126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4C903-B608-4D85-AE27-5133F1587EDB}"/>
              </a:ext>
            </a:extLst>
          </p:cNvPr>
          <p:cNvSpPr txBox="1"/>
          <p:nvPr/>
        </p:nvSpPr>
        <p:spPr>
          <a:xfrm>
            <a:off x="6426070" y="1159050"/>
            <a:ext cx="514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Angular, React, </a:t>
            </a:r>
            <a:r>
              <a:rPr lang="en-US" sz="1800" err="1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NextJS</a:t>
            </a:r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 </a:t>
            </a:r>
            <a:r>
              <a:rPr lang="en-US" sz="1800" err="1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VueJS</a:t>
            </a:r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 </a:t>
            </a:r>
            <a:r>
              <a:rPr lang="en-US" sz="1800" err="1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Bootstrap,TailwindCSS</a:t>
            </a:r>
            <a:endParaRPr lang="th-TH" sz="1800">
              <a:solidFill>
                <a:srgbClr val="FFC00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95DC797-7EE2-4E2B-9268-C3BB8B1C20B6}"/>
              </a:ext>
            </a:extLst>
          </p:cNvPr>
          <p:cNvSpPr/>
          <p:nvPr/>
        </p:nvSpPr>
        <p:spPr>
          <a:xfrm rot="5400000">
            <a:off x="6172623" y="2034985"/>
            <a:ext cx="220146" cy="1019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3" name="ชื่อเรื่องรอง 2">
            <a:extLst>
              <a:ext uri="{FF2B5EF4-FFF2-40B4-BE49-F238E27FC236}">
                <a16:creationId xmlns:a16="http://schemas.microsoft.com/office/drawing/2014/main" id="{BE4D4B1C-C8FF-4487-9CE1-F2BBEC4630F3}"/>
              </a:ext>
            </a:extLst>
          </p:cNvPr>
          <p:cNvSpPr txBox="1">
            <a:spLocks/>
          </p:cNvSpPr>
          <p:nvPr/>
        </p:nvSpPr>
        <p:spPr>
          <a:xfrm>
            <a:off x="6426070" y="1795923"/>
            <a:ext cx="282126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6436E-CD2A-4C47-9FB2-1D10D80608C8}"/>
              </a:ext>
            </a:extLst>
          </p:cNvPr>
          <p:cNvSpPr txBox="1"/>
          <p:nvPr/>
        </p:nvSpPr>
        <p:spPr>
          <a:xfrm>
            <a:off x="6426070" y="2282299"/>
            <a:ext cx="44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PHP, Python, Java, NodeJS, ASP.net</a:t>
            </a:r>
            <a:endParaRPr lang="th-TH" sz="1800">
              <a:solidFill>
                <a:srgbClr val="FFC00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5E7ADDB-B266-4021-9F33-4FAA0D3265D7}"/>
              </a:ext>
            </a:extLst>
          </p:cNvPr>
          <p:cNvSpPr/>
          <p:nvPr/>
        </p:nvSpPr>
        <p:spPr>
          <a:xfrm rot="5400000">
            <a:off x="6172623" y="2961596"/>
            <a:ext cx="220146" cy="1019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6" name="ชื่อเรื่องรอง 2">
            <a:extLst>
              <a:ext uri="{FF2B5EF4-FFF2-40B4-BE49-F238E27FC236}">
                <a16:creationId xmlns:a16="http://schemas.microsoft.com/office/drawing/2014/main" id="{4670D6A2-87AD-446A-9AFD-606FE5B5E293}"/>
              </a:ext>
            </a:extLst>
          </p:cNvPr>
          <p:cNvSpPr txBox="1">
            <a:spLocks/>
          </p:cNvSpPr>
          <p:nvPr/>
        </p:nvSpPr>
        <p:spPr>
          <a:xfrm>
            <a:off x="6426070" y="2722534"/>
            <a:ext cx="282126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C2326-E88B-4762-8AA0-450AD54625A5}"/>
              </a:ext>
            </a:extLst>
          </p:cNvPr>
          <p:cNvSpPr txBox="1"/>
          <p:nvPr/>
        </p:nvSpPr>
        <p:spPr>
          <a:xfrm>
            <a:off x="6426070" y="3208910"/>
            <a:ext cx="487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MySQL, PostgreSQL, MS SQL Server, MongoDB</a:t>
            </a:r>
            <a:endParaRPr lang="th-TH" sz="1800">
              <a:solidFill>
                <a:srgbClr val="FFC00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4F63530-69E8-4902-B519-E192D3368981}"/>
              </a:ext>
            </a:extLst>
          </p:cNvPr>
          <p:cNvSpPr/>
          <p:nvPr/>
        </p:nvSpPr>
        <p:spPr>
          <a:xfrm rot="5400000">
            <a:off x="6172623" y="4149750"/>
            <a:ext cx="220146" cy="1019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9" name="ชื่อเรื่องรอง 2">
            <a:extLst>
              <a:ext uri="{FF2B5EF4-FFF2-40B4-BE49-F238E27FC236}">
                <a16:creationId xmlns:a16="http://schemas.microsoft.com/office/drawing/2014/main" id="{0A1C21DE-BB71-465A-92D7-26C464B03A08}"/>
              </a:ext>
            </a:extLst>
          </p:cNvPr>
          <p:cNvSpPr txBox="1">
            <a:spLocks/>
          </p:cNvSpPr>
          <p:nvPr/>
        </p:nvSpPr>
        <p:spPr>
          <a:xfrm>
            <a:off x="6426070" y="3910688"/>
            <a:ext cx="282126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Mobile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F0A63-248C-49ED-BCE0-06DEE1D6DE04}"/>
              </a:ext>
            </a:extLst>
          </p:cNvPr>
          <p:cNvSpPr txBox="1"/>
          <p:nvPr/>
        </p:nvSpPr>
        <p:spPr>
          <a:xfrm>
            <a:off x="6426070" y="4423036"/>
            <a:ext cx="533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Java, Kotlin, Objective C, Swift, Cordova, ionic, Flutter </a:t>
            </a:r>
            <a:endParaRPr lang="th-TH" sz="1800">
              <a:solidFill>
                <a:srgbClr val="FFC00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88C0D09-1FC4-48D1-95A9-3F0BAA76B0B6}"/>
              </a:ext>
            </a:extLst>
          </p:cNvPr>
          <p:cNvSpPr/>
          <p:nvPr/>
        </p:nvSpPr>
        <p:spPr>
          <a:xfrm rot="5400000">
            <a:off x="6172623" y="5333689"/>
            <a:ext cx="220146" cy="10197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3" name="ชื่อเรื่องรอง 2">
            <a:extLst>
              <a:ext uri="{FF2B5EF4-FFF2-40B4-BE49-F238E27FC236}">
                <a16:creationId xmlns:a16="http://schemas.microsoft.com/office/drawing/2014/main" id="{F80A9760-A169-4CA9-9CD8-626CD4809907}"/>
              </a:ext>
            </a:extLst>
          </p:cNvPr>
          <p:cNvSpPr txBox="1">
            <a:spLocks/>
          </p:cNvSpPr>
          <p:nvPr/>
        </p:nvSpPr>
        <p:spPr>
          <a:xfrm>
            <a:off x="6426070" y="5094627"/>
            <a:ext cx="2821265" cy="4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DevOps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80F80-91CB-4CE7-82E6-7D26B33DE04A}"/>
              </a:ext>
            </a:extLst>
          </p:cNvPr>
          <p:cNvSpPr txBox="1"/>
          <p:nvPr/>
        </p:nvSpPr>
        <p:spPr>
          <a:xfrm>
            <a:off x="6426069" y="5581003"/>
            <a:ext cx="386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Git, Github, Gitlab, Docker, Kubernetes</a:t>
            </a:r>
            <a:endParaRPr lang="th-TH" sz="1800">
              <a:solidFill>
                <a:srgbClr val="FFC00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9" name="ชื่อเรื่องรอง 2">
            <a:extLst>
              <a:ext uri="{FF2B5EF4-FFF2-40B4-BE49-F238E27FC236}">
                <a16:creationId xmlns:a16="http://schemas.microsoft.com/office/drawing/2014/main" id="{CDDEBA05-60BE-4ED2-B4D3-1211FCF8374A}"/>
              </a:ext>
            </a:extLst>
          </p:cNvPr>
          <p:cNvSpPr txBox="1">
            <a:spLocks/>
          </p:cNvSpPr>
          <p:nvPr/>
        </p:nvSpPr>
        <p:spPr>
          <a:xfrm>
            <a:off x="824306" y="2804110"/>
            <a:ext cx="1395454" cy="455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b="1" dirty="0">
                <a:solidFill>
                  <a:srgbClr val="FFFFFF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วิทยากร</a:t>
            </a:r>
            <a:endParaRPr lang="en-US" sz="4000" b="1" dirty="0">
              <a:solidFill>
                <a:srgbClr val="FFFFFF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09504-8B14-5879-4699-9E3530A06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8" y="811338"/>
            <a:ext cx="1775221" cy="1888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FB1DBA-1433-D96A-26A4-60D7A3E7326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D0D2FB4-FC73-D997-73BF-49B44BD155E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EF205-74BF-58F2-630D-75579673EFB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8D971-F531-97C8-D53F-577DF0DECD6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032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43" y="194576"/>
            <a:ext cx="12192000" cy="81905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IBM</a:t>
            </a:r>
            <a:endParaRPr lang="th-TH" sz="2800" dirty="0">
              <a:latin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37F97-27C9-420A-97EC-A092BFCC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68" y="994188"/>
            <a:ext cx="9577064" cy="56813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293641-52DA-BBD1-69D4-ADEE869523A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1E6F583-7249-EAA9-052A-8C06888BAE8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AFBDF2-8684-988E-7DFA-4C96EBEC711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4AC3AB-BC38-2173-ECDF-27C5F3282C4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451865"/>
      </p:ext>
    </p:extLst>
  </p:cSld>
  <p:clrMapOvr>
    <a:masterClrMapping/>
  </p:clrMapOvr>
  <p:transition spd="slow">
    <p:push dir="u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2756C-8833-E87E-00E3-D268CD8C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BF1ECB-39AF-8B36-C610-D6EE58E807E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A1A3DA6-FF5C-EF7D-102A-4CB195C9C5A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1AE758-727C-56B3-C991-F218CF5EC93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B15AB-A03D-C1D3-CEF3-2BF4CADCE61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C6324C-FCCD-36B2-ED41-FAFF8E75DBB9}"/>
              </a:ext>
            </a:extLst>
          </p:cNvPr>
          <p:cNvSpPr txBox="1"/>
          <p:nvPr/>
        </p:nvSpPr>
        <p:spPr>
          <a:xfrm>
            <a:off x="767408" y="468293"/>
            <a:ext cx="10126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เปลี่ยนชื่อฐานข้อมูล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2DD2E-AE8D-4382-916F-FD8E9EAC8547}"/>
              </a:ext>
            </a:extLst>
          </p:cNvPr>
          <p:cNvSpPr txBox="1"/>
          <p:nvPr/>
        </p:nvSpPr>
        <p:spPr>
          <a:xfrm>
            <a:off x="879352" y="1268760"/>
            <a:ext cx="1042494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ALTER DATABASE demo RENAME TO airlines;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B9CBF-7AF9-E49C-7255-D11D0EA2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502"/>
            <a:ext cx="12192000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9105"/>
      </p:ext>
    </p:extLst>
  </p:cSld>
  <p:clrMapOvr>
    <a:masterClrMapping/>
  </p:clrMapOvr>
  <p:transition spd="slow">
    <p:push dir="u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37F78B-1DED-1A00-36B3-8C5F7C51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6" y="992768"/>
            <a:ext cx="11208568" cy="5155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784D6-8D7E-FD50-191E-4B875AD1EECF}"/>
              </a:ext>
            </a:extLst>
          </p:cNvPr>
          <p:cNvSpPr txBox="1"/>
          <p:nvPr/>
        </p:nvSpPr>
        <p:spPr>
          <a:xfrm>
            <a:off x="3706564" y="251179"/>
            <a:ext cx="4778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สร้างฐานข้อมูล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ก่อน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9B5401-DA8B-1177-8A29-7D98FA61FC2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42B3F5-1576-FA2B-1249-3BE14B80479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9B05FA-408B-A39D-8B08-16F5EFD634E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0F6F2E-F1F7-17CC-04C3-37E5C0F1217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38413"/>
      </p:ext>
    </p:extLst>
  </p:cSld>
  <p:clrMapOvr>
    <a:masterClrMapping/>
  </p:clrMapOvr>
  <p:transition spd="slow">
    <p:push dir="u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20784D6-8D7E-FD50-191E-4B875AD1EECF}"/>
              </a:ext>
            </a:extLst>
          </p:cNvPr>
          <p:cNvSpPr txBox="1"/>
          <p:nvPr/>
        </p:nvSpPr>
        <p:spPr>
          <a:xfrm>
            <a:off x="492077" y="1136810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ใช้คำสั่ง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pg_restore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B0968-C011-523D-6E87-FD9535A932F4}"/>
              </a:ext>
            </a:extLst>
          </p:cNvPr>
          <p:cNvSpPr txBox="1"/>
          <p:nvPr/>
        </p:nvSpPr>
        <p:spPr>
          <a:xfrm>
            <a:off x="492771" y="2302175"/>
            <a:ext cx="113052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pg_restore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-U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postgres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-d </a:t>
            </a:r>
            <a:r>
              <a:rPr 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dvdrental</a:t>
            </a:r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C:\Users\samit\Downloads\sampledb\dvdrental.tar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81A96-DBE1-4A65-C2C3-F76F7F51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" y="3068960"/>
            <a:ext cx="11305256" cy="21424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A291A4-68B6-8841-25B5-B6A522BF4B0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1AB7EF2-0A16-F530-BB14-7D7C9DA715C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316E6-761D-49AB-8410-3D1BE1A83E9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ED5C03-F0F4-BEB1-F96B-D5B4A7E86AC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132464"/>
      </p:ext>
    </p:extLst>
  </p:cSld>
  <p:clrMapOvr>
    <a:masterClrMapping/>
  </p:clrMapOvr>
  <p:transition spd="slow">
    <p:push dir="u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37216F-5078-418B-AC6D-301C714E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2" y="476672"/>
            <a:ext cx="11643356" cy="5355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5FCC57-ECB7-87CC-DEBA-E8BF4280A28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B2DFC29-61E9-9BE6-D88B-7EF9697D18B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6D2B8B-CF1C-BA23-6BCD-55072A71092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19B53-CB8B-08FF-6165-83194427D54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568795"/>
      </p:ext>
    </p:extLst>
  </p:cSld>
  <p:clrMapOvr>
    <a:masterClrMapping/>
  </p:clrMapOvr>
  <p:transition spd="slow">
    <p:push dir="u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94122-ABA1-B0E4-582A-E41FBCF1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36" y="116632"/>
            <a:ext cx="9321128" cy="60435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6C6DD5-E8D0-B049-A2C6-A91B6DA12D7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FB3F8A-6183-2691-D586-C8B314EEFE9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580989-3344-1429-2B57-72519893FDB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DB4F2A-72AF-1600-C72A-83BA76AE637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407667"/>
      </p:ext>
    </p:extLst>
  </p:cSld>
  <p:clrMapOvr>
    <a:masterClrMapping/>
  </p:clrMapOvr>
  <p:transition spd="slow">
    <p:push dir="u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EBA8C-84F9-E1C2-3131-FC515BC7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1B1CF1-8706-6A48-834B-F7862E72C8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CBA12-7558-70FE-AE44-ECD9B423AC1A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B3A8-C1C9-5201-0AE3-887C88BAD1D6}"/>
              </a:ext>
            </a:extLst>
          </p:cNvPr>
          <p:cNvSpPr txBox="1"/>
          <p:nvPr/>
        </p:nvSpPr>
        <p:spPr>
          <a:xfrm>
            <a:off x="1271464" y="2955534"/>
            <a:ext cx="1019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dirty="0">
                <a:latin typeface="Poppins" pitchFamily="2" charset="77"/>
                <a:cs typeface="Poppins" pitchFamily="2" charset="77"/>
              </a:rPr>
              <a:t>DAY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56C37-D604-3BB6-3603-8AC1A21F5236}"/>
              </a:ext>
            </a:extLst>
          </p:cNvPr>
          <p:cNvSpPr txBox="1"/>
          <p:nvPr/>
        </p:nvSpPr>
        <p:spPr>
          <a:xfrm>
            <a:off x="1271464" y="3958245"/>
            <a:ext cx="1019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5: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เรียนรู้วิธีเขียนคิวรี่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เรียนรู้การปรับแต่งประสิทธิภาพ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BF748A-A531-37EB-B52D-A93D50A0E5A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C3FCB39-AE99-41CA-9695-EC34753B2C2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03ACCB-6BC7-0653-4FBD-07F9875A11B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DC3239-A89E-1E2C-EDC5-2D73C007E85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44C39E-CE2F-84B9-5D4C-0C6BEC0F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3132" y="985599"/>
            <a:ext cx="2852087" cy="1711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147A3-441B-E8E1-CE3C-DDE84098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6040" y="990294"/>
            <a:ext cx="2852087" cy="17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4771"/>
      </p:ext>
    </p:extLst>
  </p:cSld>
  <p:clrMapOvr>
    <a:masterClrMapping/>
  </p:clrMapOvr>
  <p:transition spd="slow">
    <p:push dir="u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A5A7-E7D3-CEF6-6F98-34DCE538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0F30AB-9DCD-E35E-1CC9-A605F3568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E856D-AC0E-A05B-733B-45BE195C0684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4B36B-B52C-0093-F608-F623EF67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91" y="1257223"/>
            <a:ext cx="2334870" cy="140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3DB0E-28E5-C649-AC98-AAECD5567B22}"/>
              </a:ext>
            </a:extLst>
          </p:cNvPr>
          <p:cNvSpPr txBox="1"/>
          <p:nvPr/>
        </p:nvSpPr>
        <p:spPr>
          <a:xfrm>
            <a:off x="3359696" y="1268760"/>
            <a:ext cx="849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5</a:t>
            </a:r>
          </a:p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เรียนรู้วิธีเขียนคิวรี</a:t>
            </a:r>
            <a:r>
              <a:rPr lang="th-TH" sz="32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50A096-733E-32F5-5052-3BC5E2F225C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6A575F0-1004-AB50-A158-E7812C6AC94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53F15-42C2-9EB7-1FA8-D58772C35C9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38FE2A-797D-67BB-9685-AD9712501D8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EAE154-167F-2FF9-D8AC-005BC106FC6C}"/>
              </a:ext>
            </a:extLst>
          </p:cNvPr>
          <p:cNvSpPr txBox="1"/>
          <p:nvPr/>
        </p:nvSpPr>
        <p:spPr>
          <a:xfrm>
            <a:off x="3393307" y="2784919"/>
            <a:ext cx="7926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โครงสร้างของ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INSERT, UPDATE, 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ฟังก์ชัน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Join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ตาราง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</a:t>
            </a:r>
            <a:endParaRPr lang="en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7065728"/>
      </p:ext>
    </p:extLst>
  </p:cSld>
  <p:clrMapOvr>
    <a:masterClrMapping/>
  </p:clrMapOvr>
  <p:transition spd="slow">
    <p:push dir="u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420E2-897F-EF25-BAEA-31F0A7CF4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EBBF9-D199-9654-A48A-50398AE7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4804"/>
            <a:ext cx="12192000" cy="3528392"/>
          </a:xfrm>
        </p:spPr>
        <p:txBody>
          <a:bodyPr>
            <a:noAutofit/>
          </a:bodyPr>
          <a:lstStyle/>
          <a:p>
            <a:pPr algn="ctr"/>
            <a:r>
              <a:rPr lang="th-TH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การติดตั้งฐานข้อมูลตัวอย่าง</a:t>
            </a:r>
            <a:br>
              <a:rPr lang="th-TH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“</a:t>
            </a:r>
            <a:r>
              <a:rPr lang="en-US" sz="5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” </a:t>
            </a:r>
            <a:r>
              <a:rPr lang="th-TH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ผ่าน </a:t>
            </a:r>
            <a:r>
              <a:rPr lang="en-US" sz="5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pg_restore</a:t>
            </a:r>
            <a:b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b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(restore database)</a:t>
            </a:r>
            <a:endParaRPr lang="th-TH" sz="5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1A14D8-AC1E-58A9-5397-0EBE8859D06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CD4EE35-7ACB-2C89-326E-D5DBCFF0ED0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79F8D5-EF43-4E29-1EB6-981205661B9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580FFE-284E-A7AB-565E-F5D590AECAC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498269"/>
      </p:ext>
    </p:extLst>
  </p:cSld>
  <p:clrMapOvr>
    <a:masterClrMapping/>
  </p:clrMapOvr>
  <p:transition spd="slow">
    <p:push dir="u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A3625-8139-0497-FED0-B9F9B2E7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A696A-ABF9-4081-0A62-736C142B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1844824"/>
            <a:ext cx="9144000" cy="3528392"/>
          </a:xfrm>
        </p:spPr>
        <p:txBody>
          <a:bodyPr>
            <a:noAutofit/>
          </a:bodyPr>
          <a:lstStyle/>
          <a:p>
            <a:pPr algn="ctr"/>
            <a:r>
              <a:rPr lang="th-TH" sz="6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ฐานข้อมูลตัวอย่าง</a:t>
            </a:r>
            <a:br>
              <a:rPr lang="th-TH" sz="6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6000" b="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28CE88-2358-9A84-B7A2-D27157F49CA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057A6F-852D-1E16-97B9-6F0D2EFDF9A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FA0CC-EA11-130C-9FBC-476E4C225B8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F1625-1EBA-823A-1A85-75F11D8F7C2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934529"/>
      </p:ext>
    </p:extLst>
  </p:cSld>
  <p:clrMapOvr>
    <a:masterClrMapping/>
  </p:clrMapOvr>
  <p:transition spd="slow">
    <p:push dir="u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2228D-E243-349C-3B09-B95EDE1FE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115325-5D4F-88DD-3FF2-E01BB89F07B5}"/>
              </a:ext>
            </a:extLst>
          </p:cNvPr>
          <p:cNvSpPr txBox="1"/>
          <p:nvPr/>
        </p:nvSpPr>
        <p:spPr>
          <a:xfrm>
            <a:off x="782559" y="1340768"/>
            <a:ext cx="1080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th-TH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| Sample Database</a:t>
            </a:r>
            <a:endParaRPr lang="th-TH" sz="4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9B120-8123-3F45-F2DE-5AB8CC53293E}"/>
              </a:ext>
            </a:extLst>
          </p:cNvPr>
          <p:cNvSpPr/>
          <p:nvPr/>
        </p:nvSpPr>
        <p:spPr>
          <a:xfrm>
            <a:off x="782559" y="2347133"/>
            <a:ext cx="108910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The DVD rental database was ported from the </a:t>
            </a:r>
            <a:r>
              <a:rPr lang="en-US" sz="2000" dirty="0" err="1">
                <a:solidFill>
                  <a:srgbClr val="0099CC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  <a:hlinkClick r:id="rId2" tooltip="Sakila sample database"/>
              </a:rPr>
              <a:t>sakila</a:t>
            </a:r>
            <a:r>
              <a:rPr lang="en-US" sz="2000" dirty="0">
                <a:solidFill>
                  <a:srgbClr val="0099CC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  <a:hlinkClick r:id="rId2" tooltip="Sakila sample database"/>
              </a:rPr>
              <a:t> sample database </a:t>
            </a: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for </a:t>
            </a:r>
            <a:r>
              <a:rPr lang="en-US" sz="2000" dirty="0" err="1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with some adjustments. The DVD rental database represents business processes of a DVD rental store. The DVD rental database has many objects including: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15 tables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 trigger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7 views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8 functions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 domain</a:t>
            </a:r>
          </a:p>
          <a:p>
            <a:pPr marL="233363" indent="-233363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E1E1E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13 sequences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816D1-7621-2ACA-F132-D9B9E9DBA43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217FEF1-E4C9-C984-D74B-F2F0502EE2F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D01C6F-0C30-DCE7-76B1-98CB453ACC7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888DF1-7B11-D080-CB93-05BC4800968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7468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417" y="260648"/>
            <a:ext cx="12209417" cy="81905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IBM</a:t>
            </a:r>
            <a:endParaRPr lang="th-TH" sz="2800" dirty="0">
              <a:latin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39650-38C4-4636-BB8C-1D66E167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3" y="1028567"/>
            <a:ext cx="10480695" cy="55151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578830-600F-1AD5-6E12-B7AA43201C7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B9F9D03-E8A6-592D-21F2-72FC5A7D5E6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F3880F-37ED-3326-9E93-60432B1B944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F5C4DC-1046-C636-E8FB-7971F4D8FD4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85168"/>
      </p:ext>
    </p:extLst>
  </p:cSld>
  <p:clrMapOvr>
    <a:masterClrMapping/>
  </p:clrMapOvr>
  <p:transition spd="slow">
    <p:push dir="u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09ECA-1DF8-2B31-FECB-7311D5DD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ostgresqltutorial.com/wp-content/uploads/2013/05/PostgreSQL-Sample-Database.png">
            <a:extLst>
              <a:ext uri="{FF2B5EF4-FFF2-40B4-BE49-F238E27FC236}">
                <a16:creationId xmlns:a16="http://schemas.microsoft.com/office/drawing/2014/main" id="{234DA478-3395-F8E6-A838-6306AF40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32656"/>
            <a:ext cx="7506482" cy="62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FA4096-C18A-A68B-C686-CEA748824E00}"/>
              </a:ext>
            </a:extLst>
          </p:cNvPr>
          <p:cNvSpPr/>
          <p:nvPr/>
        </p:nvSpPr>
        <p:spPr>
          <a:xfrm>
            <a:off x="1355239" y="4653136"/>
            <a:ext cx="2520280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Poppins" panose="00000500000000000000" pitchFamily="2" charset="0"/>
                <a:cs typeface="Poppins" panose="00000500000000000000" pitchFamily="2" charset="0"/>
              </a:rPr>
              <a:t>dvdrental</a:t>
            </a:r>
            <a:endParaRPr lang="th-TH" sz="3200" dirty="0">
              <a:latin typeface="Poppin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E6A3CF-6AAC-20C5-8189-48B0AEF17C7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ABFC215-903F-0470-27E0-45345F2792B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F1108-888D-F8DE-D2F9-9FBEF02B37A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5C8A71-3AE1-128E-7326-FBC1329CC5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59433"/>
      </p:ext>
    </p:extLst>
  </p:cSld>
  <p:clrMapOvr>
    <a:masterClrMapping/>
  </p:clrMapOvr>
  <p:transition spd="slow">
    <p:push dir="u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2A27D-95EC-D113-1C32-1F79386D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4974A-AE97-8A1E-D56D-5F93D8371522}"/>
              </a:ext>
            </a:extLst>
          </p:cNvPr>
          <p:cNvSpPr txBox="1"/>
          <p:nvPr/>
        </p:nvSpPr>
        <p:spPr>
          <a:xfrm>
            <a:off x="3215680" y="2551837"/>
            <a:ext cx="5760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PostgreSQL </a:t>
            </a:r>
            <a:endParaRPr lang="th-TH" sz="36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2FDDB3-0611-2B24-3C29-CE35865C9C9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FD554D3-DD5D-314A-2D57-DB93DBBFC27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F03141-D167-2054-FB7E-7F65F90B822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908A00-44FA-3119-2C31-E8C4D22FF2C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64887"/>
      </p:ext>
    </p:extLst>
  </p:cSld>
  <p:clrMapOvr>
    <a:masterClrMapping/>
  </p:clrMapOvr>
  <p:transition spd="slow">
    <p:push dir="u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9AEE4-367A-52C5-205E-4BFA61AE8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0C3F0-B481-85F8-95CD-1FD3FADFA63E}"/>
              </a:ext>
            </a:extLst>
          </p:cNvPr>
          <p:cNvSpPr txBox="1"/>
          <p:nvPr/>
        </p:nvSpPr>
        <p:spPr>
          <a:xfrm>
            <a:off x="0" y="22045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5C4D4EE-9B36-C86A-3522-D3A79161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" y="1226791"/>
            <a:ext cx="5866805" cy="2778451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159843CE-ECB3-B254-2F2B-EB63AA85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" y="3786301"/>
            <a:ext cx="5810250" cy="1628775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AE4FA033-A2B4-B8D9-C1ED-7DCE9776C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" y="5288718"/>
            <a:ext cx="5810250" cy="1628775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3D3C9FBE-2E41-30AF-0584-CB9EE640F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83" y="3166071"/>
            <a:ext cx="6165530" cy="1982778"/>
          </a:xfrm>
          <a:prstGeom prst="rect">
            <a:avLst/>
          </a:prstGeom>
        </p:spPr>
      </p:pic>
      <p:pic>
        <p:nvPicPr>
          <p:cNvPr id="26" name="Picture 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963D25-CA38-F0F6-C287-70C5520E6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18" y="765126"/>
            <a:ext cx="6105525" cy="247650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BF2885CC-0178-D9CE-08FD-97216B264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95" y="5115923"/>
            <a:ext cx="6145817" cy="1742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40AE81-1296-5D76-4CB7-5E8153B747A8}"/>
              </a:ext>
            </a:extLst>
          </p:cNvPr>
          <p:cNvSpPr txBox="1"/>
          <p:nvPr/>
        </p:nvSpPr>
        <p:spPr>
          <a:xfrm>
            <a:off x="261757" y="765126"/>
            <a:ext cx="1369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4181803485"/>
      </p:ext>
    </p:extLst>
  </p:cSld>
  <p:clrMapOvr>
    <a:masterClrMapping/>
  </p:clrMapOvr>
  <p:transition spd="slow">
    <p:push dir="u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E5E8-C806-2DDC-A9A1-2CE44EDB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43AA75-32DB-F119-3AF3-77AFF5B54818}"/>
              </a:ext>
            </a:extLst>
          </p:cNvPr>
          <p:cNvSpPr txBox="1"/>
          <p:nvPr/>
        </p:nvSpPr>
        <p:spPr>
          <a:xfrm>
            <a:off x="479376" y="1124744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FF4434-4B5F-8161-7315-ED5785D0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12192000" cy="3078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7F585-0855-FCF5-BC2D-C1B299F6C076}"/>
              </a:ext>
            </a:extLst>
          </p:cNvPr>
          <p:cNvSpPr txBox="1"/>
          <p:nvPr/>
        </p:nvSpPr>
        <p:spPr>
          <a:xfrm>
            <a:off x="335360" y="1844824"/>
            <a:ext cx="1369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17CFA0-ABE3-75A4-AA7D-363BBBF7861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D15ABA-84FB-5FCB-D5CB-E60D2D973D0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9B8CD0-AAF4-33F5-BB09-E9D1DA91D16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8CC701-B4CF-4588-1E39-4FF8AF436F1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831514"/>
      </p:ext>
    </p:extLst>
  </p:cSld>
  <p:clrMapOvr>
    <a:masterClrMapping/>
  </p:clrMapOvr>
  <p:transition spd="slow">
    <p:push dir="u"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BA-9342-CFA4-9153-9A88AC6F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38C565-9133-F546-2D77-70491CA89D3F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17DB6-B1B1-953F-C98F-1666AAA4C044}"/>
              </a:ext>
            </a:extLst>
          </p:cNvPr>
          <p:cNvSpPr txBox="1"/>
          <p:nvPr/>
        </p:nvSpPr>
        <p:spPr>
          <a:xfrm>
            <a:off x="5195900" y="915107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SUBQuery</a:t>
            </a:r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E8F6ED-773C-B051-DCCA-6B51EB3F7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361083"/>
            <a:ext cx="8423076" cy="48928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7A9E94-ECB1-8BBD-4056-3189702351F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91BD605-2DA8-7740-8DE4-2EA4781DA08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DC90BF-1B5A-6F1E-417A-016182F9929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9F2BB-6407-260D-3B34-47CBEB4E1E0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705697"/>
      </p:ext>
    </p:extLst>
  </p:cSld>
  <p:clrMapOvr>
    <a:masterClrMapping/>
  </p:clrMapOvr>
  <p:transition spd="slow">
    <p:push dir="u"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37DA-BCD5-2C29-C506-39C11DDA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3D652-0812-C14A-F0F5-6FEE49C97AF1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08A81-5BD1-A3D8-7B4B-6A770ECEDE69}"/>
              </a:ext>
            </a:extLst>
          </p:cNvPr>
          <p:cNvSpPr txBox="1"/>
          <p:nvPr/>
        </p:nvSpPr>
        <p:spPr>
          <a:xfrm>
            <a:off x="5195900" y="915107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SUBQuery</a:t>
            </a:r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DFEBD0-F72A-2D53-90F7-2AD24941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399705"/>
            <a:ext cx="9427147" cy="45873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59C0B0-FC76-5D7D-8914-61C5F73AD39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EC5461-DDE9-B106-5323-93CB295E95A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7BF6B-CC5F-E072-67A3-69724F08F4F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99BECD-AE6D-96A4-A375-658C9E9139A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264326"/>
      </p:ext>
    </p:extLst>
  </p:cSld>
  <p:clrMapOvr>
    <a:masterClrMapping/>
  </p:clrMapOvr>
  <p:transition spd="slow">
    <p:push dir="u"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D3A5E-39DC-595D-B9A7-BE2CFA35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5CA22-D658-D5FD-D91B-BEE93A605D30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27316-7003-A615-90A7-10838868B932}"/>
              </a:ext>
            </a:extLst>
          </p:cNvPr>
          <p:cNvSpPr txBox="1"/>
          <p:nvPr/>
        </p:nvSpPr>
        <p:spPr>
          <a:xfrm>
            <a:off x="5195900" y="915107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SUBQuery</a:t>
            </a:r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FCB596-B6AE-4B3A-DD51-3E1A3211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685757"/>
            <a:ext cx="9289032" cy="43517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493F253-ACC3-116F-7EEB-FC64111B1A6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273921C-F0CA-6C50-E9DA-5C2A03C2D81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8E6732-5C5E-25D8-2C4D-92F7403AF49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6F7CF6-67BB-8D87-FF58-DE636AD4363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209467"/>
      </p:ext>
    </p:extLst>
  </p:cSld>
  <p:clrMapOvr>
    <a:masterClrMapping/>
  </p:clrMapOvr>
  <p:transition spd="slow">
    <p:push dir="u"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51F9-28A5-F3DF-1556-ADB64B3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39B773-A68F-CFC2-1B91-5C99303573C6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D8DDB-A61C-B0EB-7604-6107C89DB613}"/>
              </a:ext>
            </a:extLst>
          </p:cNvPr>
          <p:cNvSpPr txBox="1"/>
          <p:nvPr/>
        </p:nvSpPr>
        <p:spPr>
          <a:xfrm>
            <a:off x="5195900" y="794321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INSERT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463B09-17B0-2598-3941-0F1639312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66" y="1234222"/>
            <a:ext cx="3501268" cy="52738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644D568-F0D0-0538-E4CB-AE9A1C9A9E7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56E578-989C-174F-221B-36F15CA5F08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875BF-159B-08F2-8177-FFA281CA5AB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9E9ADD-34F2-6BD1-36C3-F176B2E87F2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726579"/>
      </p:ext>
    </p:extLst>
  </p:cSld>
  <p:clrMapOvr>
    <a:masterClrMapping/>
  </p:clrMapOvr>
  <p:transition spd="slow">
    <p:push dir="u"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9871-B534-DFD1-FC7F-125E3C15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2D55A6-379F-1A26-765A-5A5C13646F50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4964A-6EA7-4B61-91F9-3663CF9B47E7}"/>
              </a:ext>
            </a:extLst>
          </p:cNvPr>
          <p:cNvSpPr txBox="1"/>
          <p:nvPr/>
        </p:nvSpPr>
        <p:spPr>
          <a:xfrm>
            <a:off x="5195900" y="794321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INSERT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0F0D76-51A0-332B-8406-46211B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1221167"/>
            <a:ext cx="3666308" cy="5304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CA83238-DDB8-1B41-575D-3708C0C1584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E1763DC-24F2-D14A-AA05-F7B7F75E1F6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DDD448-A9F4-C2BB-09C6-221B7D7AECE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54EA5D-8C9E-47EC-C842-9137864A528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565297"/>
      </p:ext>
    </p:extLst>
  </p:cSld>
  <p:clrMapOvr>
    <a:masterClrMapping/>
  </p:clrMapOvr>
  <p:transition spd="slow">
    <p:push dir="u"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53A-CE12-BF56-7B71-EA943DC1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A23B7F-7E1D-3C8E-2F02-B861FF6DC074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E2889-FD58-3E83-1C17-A75FF81E2EAC}"/>
              </a:ext>
            </a:extLst>
          </p:cNvPr>
          <p:cNvSpPr txBox="1"/>
          <p:nvPr/>
        </p:nvSpPr>
        <p:spPr>
          <a:xfrm>
            <a:off x="5195900" y="794321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UPDATE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4C50C8-7CBD-0E3F-49D3-4295E71C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219918"/>
            <a:ext cx="5448300" cy="52482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0DE368-927F-FF55-61BB-4E20FD4962A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35F879B-B4CD-57D3-9A0C-BC65944370E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E045-2782-476E-A628-81D3456001B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8FB78-6E87-DEC2-C5E3-C323D4526A4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8054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0648"/>
            <a:ext cx="12192000" cy="81905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2800" dirty="0">
                <a:latin typeface="Poppins" pitchFamily="2" charset="77"/>
              </a:rPr>
              <a:t>บน 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IBM</a:t>
            </a:r>
            <a:endParaRPr lang="th-TH" sz="2800" dirty="0">
              <a:latin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669E5-67CD-4B3B-A583-46D2C5F5C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040613"/>
            <a:ext cx="9289032" cy="54376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7B00B04-63EC-145C-5484-187D9F868B5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DCE20C6-843F-17C2-DB65-B584D607006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5C648E-2815-96AB-657B-85369B917C2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CBD328-38D9-26B9-ABCB-CDA574A9AAD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800084"/>
      </p:ext>
    </p:extLst>
  </p:cSld>
  <p:clrMapOvr>
    <a:masterClrMapping/>
  </p:clrMapOvr>
  <p:transition spd="slow">
    <p:push dir="u"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7923A-91E4-8149-70CC-C4581000B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55C1E-B60D-40F9-FFC0-0006941FE1D0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5F74E-AED1-5B46-19AB-6640107FF4EA}"/>
              </a:ext>
            </a:extLst>
          </p:cNvPr>
          <p:cNvSpPr txBox="1"/>
          <p:nvPr/>
        </p:nvSpPr>
        <p:spPr>
          <a:xfrm>
            <a:off x="5087888" y="972583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DELETE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BC9D44-6DA5-75C4-8A38-C62FC95A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24" y="1556792"/>
            <a:ext cx="7906478" cy="43924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56413E-0A37-E915-2240-9C06FE61ABE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6347EE-7D7E-FC67-D33D-493B052F397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33C66F-9AFF-33F1-42EC-571E86134A5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3141C0-1299-2BE8-9554-BFCF5273C37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79590"/>
      </p:ext>
    </p:extLst>
  </p:cSld>
  <p:clrMapOvr>
    <a:masterClrMapping/>
  </p:clrMapOvr>
  <p:transition spd="slow">
    <p:push dir="u"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768F8-C1BC-9868-2D77-6CC75706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BEA96-8B66-BDC6-3AAC-D1F969DD789B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F4C0E-E7D7-B859-7285-DA120C09EADB}"/>
              </a:ext>
            </a:extLst>
          </p:cNvPr>
          <p:cNvSpPr txBox="1"/>
          <p:nvPr/>
        </p:nvSpPr>
        <p:spPr>
          <a:xfrm>
            <a:off x="4781854" y="797480"/>
            <a:ext cx="2628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INNER JOIN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1FC09A-4EFC-C901-D950-61C46EF6F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5" y="1165445"/>
            <a:ext cx="10531170" cy="53994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A918E8-D13C-3B82-140F-2BD1DF19C3F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1F093F-CC18-10E9-FBA5-6551651EA59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4BF6D-D2B2-A74A-B9AC-3A84B95322E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FDD495-E9F2-AD8D-5BCF-3E49622BD43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572697"/>
      </p:ext>
    </p:extLst>
  </p:cSld>
  <p:clrMapOvr>
    <a:masterClrMapping/>
  </p:clrMapOvr>
  <p:transition spd="slow">
    <p:push dir="u"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A4AF-436E-AF7D-BEEA-C97ACF42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857AB1-6FF2-2ECD-D073-F8204C5E67CF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5EE74-F1EB-EF3C-8EF5-F13F896173B7}"/>
              </a:ext>
            </a:extLst>
          </p:cNvPr>
          <p:cNvSpPr txBox="1"/>
          <p:nvPr/>
        </p:nvSpPr>
        <p:spPr>
          <a:xfrm>
            <a:off x="4781854" y="1044591"/>
            <a:ext cx="2628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LEFT JOIN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4E1C60-879D-4349-4BE8-88415AEB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37" y="1506256"/>
            <a:ext cx="10103926" cy="45062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D281D4A-E0A8-19EC-AEC4-6E39AFB2BC5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E9F3C1-4D27-085F-EBC1-ECE651AEA12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6CB7D-3C51-4A8E-AC4B-2C568B3D993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4ACAEA-82A0-409D-763F-2EACFFD6511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679392"/>
      </p:ext>
    </p:extLst>
  </p:cSld>
  <p:clrMapOvr>
    <a:masterClrMapping/>
  </p:clrMapOvr>
  <p:transition spd="slow">
    <p:push dir="u"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2EAD-52AE-C2C8-3788-50A5B7A9E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7DEDB-4C1A-D261-DA07-590EBEAC1175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CEE4E-A5B4-E684-9723-43140ABC9440}"/>
              </a:ext>
            </a:extLst>
          </p:cNvPr>
          <p:cNvSpPr txBox="1"/>
          <p:nvPr/>
        </p:nvSpPr>
        <p:spPr>
          <a:xfrm>
            <a:off x="4781854" y="908720"/>
            <a:ext cx="2628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RIGHT JOIN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23329A-C006-E786-3AA1-55D702A6A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18758"/>
            <a:ext cx="7776864" cy="51338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8B62D6-2BF8-F058-35A0-DB87BB26631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57292D1-F2D2-8720-E6A4-33AA2BAFF98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76DC9-539D-BC7C-1058-381DA49883A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901B6-B383-C369-F7A1-D90AD49ABC2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39905"/>
      </p:ext>
    </p:extLst>
  </p:cSld>
  <p:clrMapOvr>
    <a:masterClrMapping/>
  </p:clrMapOvr>
  <p:transition spd="slow">
    <p:push dir="u"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C3979-A563-8ABA-D812-6BBD927B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BB9BE3-9A65-35BF-5FEA-E5A455289D86}"/>
              </a:ext>
            </a:extLst>
          </p:cNvPr>
          <p:cNvSpPr txBox="1"/>
          <p:nvPr/>
        </p:nvSpPr>
        <p:spPr>
          <a:xfrm>
            <a:off x="443372" y="332656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40D5F-7AD1-A406-9C5A-36D30F7F6D6A}"/>
              </a:ext>
            </a:extLst>
          </p:cNvPr>
          <p:cNvSpPr txBox="1"/>
          <p:nvPr/>
        </p:nvSpPr>
        <p:spPr>
          <a:xfrm>
            <a:off x="4781854" y="908720"/>
            <a:ext cx="2628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LEFT JOIN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3E9C4F-7E0C-0498-7AD1-E359128C9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2" y="1487138"/>
            <a:ext cx="8423835" cy="44644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C0AACA-F429-2E88-9762-C41A89DAD4F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272B45-43D9-1AAE-8A44-83BAA9E3212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B1EEA2-3BAD-1A2F-8D6F-54ECE53AAC7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CB1A8B-6720-A05B-B709-564C9F53AB3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996"/>
      </p:ext>
    </p:extLst>
  </p:cSld>
  <p:clrMapOvr>
    <a:masterClrMapping/>
  </p:clrMapOvr>
  <p:transition spd="slow">
    <p:push dir="u"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70F0C-398B-F1DD-6C57-E83716C4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E37F-4F00-7ED0-C589-E84D2FE6DB73}"/>
              </a:ext>
            </a:extLst>
          </p:cNvPr>
          <p:cNvSpPr txBox="1"/>
          <p:nvPr/>
        </p:nvSpPr>
        <p:spPr>
          <a:xfrm>
            <a:off x="905927" y="1611387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8FE4A-3419-7D43-93AF-A4E8BC4B1E7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4ABDC95-F2D1-D230-0A3A-50639A602A4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8F7AE-89D4-6570-18F1-827E1978B5A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86EA2-D51E-3B35-D8D8-C9DE1C47C5E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4C2646-2A39-40B3-B722-86946CA3BE62}"/>
              </a:ext>
            </a:extLst>
          </p:cNvPr>
          <p:cNvSpPr txBox="1"/>
          <p:nvPr/>
        </p:nvSpPr>
        <p:spPr>
          <a:xfrm>
            <a:off x="882268" y="2420888"/>
            <a:ext cx="105486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หัวข้อที่น่าสนใจเพิ่มเติมสำหรับการเขียน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การกรองข้อมูลด้วย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LIKE: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ค้นหาข้อมูลที่มีรูปแบบคล้ายคลึง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IN: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ค้นหาข้อมูลที่อยู่ในรายการ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BETWEEN: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ค้นหาข้อมูลอยู่ในช่วง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GROUP BY: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จัดกลุ่มข้อมูลและรวมผลลัพธ์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DISTINCT: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ค้นหาเฉพาะข้อมูลที่ไม่ซ้ำกัน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Aggregate Functions: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คำนวณค่ารวม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เช่น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SUM, AVG,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JOIN: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รวมข้อมูลจากตารางต่างๆ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CTE (Common Table Expressions):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เขียน</a:t>
            </a:r>
            <a:r>
              <a:rPr lang="en-US" sz="20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Query </a:t>
            </a:r>
            <a:r>
              <a:rPr lang="en-US" sz="20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ที่ซับซ้อนให้ง่ายขึ้น</a:t>
            </a:r>
            <a:endParaRPr lang="en-US" sz="20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6342190"/>
      </p:ext>
    </p:extLst>
  </p:cSld>
  <p:clrMapOvr>
    <a:masterClrMapping/>
  </p:clrMapOvr>
  <p:transition spd="slow">
    <p:push dir="u"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FC7A-C76D-232F-87F5-01BFB6130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B9F11-B161-EA09-208B-D98DD051FA24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การกรองข้อมูลด้วย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LIKE: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ค้นหาข้อมูลที่มีรูปแบบคล้ายคลึง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3FA948-11FB-B712-01DD-458EBEA6E4E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0D44F27-BF53-4D87-D30D-B82C93C8CD2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007076-664B-9BE8-1DBC-A3353E05CCB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A5FA3-E6A9-A049-4027-E373C2307BC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961B15C-C893-DE2E-1E96-AE34757E3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30" y="1253518"/>
            <a:ext cx="6503385" cy="43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309"/>
      </p:ext>
    </p:extLst>
  </p:cSld>
  <p:clrMapOvr>
    <a:masterClrMapping/>
  </p:clrMapOvr>
  <p:transition spd="slow">
    <p:push dir="u"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82D1-0898-B218-6198-E1F2F1728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CA8708-A80B-B95B-5AF7-213AB6E6ADC2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ค้นหาข้อมูลที่อยู่ในรายการ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2D1ADF-C84F-0A05-8F30-138C3A9D6BE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2329D38-0CE4-BE38-7BEB-7B5F9F8CA09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1991D-9BAC-B1A7-091A-2E40B8D4A69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F357F-00A3-098D-E270-6E6719DB9AB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7990FA-343F-5A48-2C36-FA22C03E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12" y="1340768"/>
            <a:ext cx="698477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991"/>
      </p:ext>
    </p:extLst>
  </p:cSld>
  <p:clrMapOvr>
    <a:masterClrMapping/>
  </p:clrMapOvr>
  <p:transition spd="slow">
    <p:push dir="u"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42C26-8AD8-C2FF-7182-24372ABE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6B99D0-FE65-40D6-F3B4-BC8BAE5453A9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BETWEEN: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ค้นหาข้อมูลอยู่ในช่วง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2BB4D-85DE-1A43-88CD-1A24AA824B7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D9DE30B-8472-B4F5-9E72-EF001D3063C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A47EAB-E1FA-7FEE-0EAF-533902FD652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139B2B-9143-D686-5185-9CEB5B20090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B7E213-3D9F-063B-9CEF-0A7A2701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99" y="1340768"/>
            <a:ext cx="6487601" cy="40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9733"/>
      </p:ext>
    </p:extLst>
  </p:cSld>
  <p:clrMapOvr>
    <a:masterClrMapping/>
  </p:clrMapOvr>
  <p:transition spd="slow">
    <p:push dir="u"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FF07E-E4A5-2275-5E1D-B554DA7B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8E59F-761F-D531-92B6-4F33390A938A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DISTINCT: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ค้นหาเฉพาะข้อมูลที่ไม่ซ้ำกัน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BB7437-D942-A1FD-02A4-70BA4F7C279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F40231-5CA4-D82C-6C06-F7FA2691EF7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14546F-8CD4-59F5-72F2-A18E8A7AC12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9DBF4-0E67-C781-FAE9-62D7F44184E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5038D8B-D0BC-31C4-7EE3-1FA3AB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66" y="1772816"/>
            <a:ext cx="888730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18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2AF75-95AB-4473-8A15-4F16039FF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6" y="258663"/>
            <a:ext cx="10704407" cy="6024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05B7BB-BDB2-A4C2-CAA8-782C8C7138B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747F0D7-0DFC-1D4F-EA93-412143B49F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26A8EE-FF81-56D2-4C2F-4D9904367F0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47C359-B94C-750E-EB43-74AAF3BA523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5504"/>
      </p:ext>
    </p:extLst>
  </p:cSld>
  <p:clrMapOvr>
    <a:masterClrMapping/>
  </p:clrMapOvr>
  <p:transition spd="slow">
    <p:push dir="u"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39904-0FF5-DD85-0386-98BED8AC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F2CF16-6BC0-375B-9F0E-A4DF093B776E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Aggregate Functions: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คำนวณค่ารวม เช่น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SUM, AVG,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C0EB8-E499-53D8-C5B0-7B424B90F60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741C722-26CD-B2E3-5623-1EB71E98B0E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B3AB8F-AA01-C859-DC50-9BCCAEA91F0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D3CCCD-7DE3-E1A3-EB97-9CB5DC0C9BC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57EC36-B6C5-4EA4-4E6F-37F371513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17" y="1382103"/>
            <a:ext cx="7918565" cy="40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6903"/>
      </p:ext>
    </p:extLst>
  </p:cSld>
  <p:clrMapOvr>
    <a:masterClrMapping/>
  </p:clrMapOvr>
  <p:transition spd="slow">
    <p:push dir="u"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12F2-F323-0B80-BC94-5EFDD2D6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2E4AE-7A17-0541-4A5F-94169A816164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GROUP BY: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จัดกลุ่มข้อมูลและรวมผลลัพธ์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1E8AA5-C84A-4CB6-618B-5D3BD325BF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A05723-8FC8-3C31-E171-4959DD564C4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AD25E1-594D-B3EE-A48F-01B1AC75C2E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41CE75-CEEC-440A-A4DA-244475406BB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83E27D-FA35-375E-8B59-8A232802B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6" y="1628800"/>
            <a:ext cx="1006890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9427"/>
      </p:ext>
    </p:extLst>
  </p:cSld>
  <p:clrMapOvr>
    <a:masterClrMapping/>
  </p:clrMapOvr>
  <p:transition spd="slow">
    <p:push dir="u"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3D54-152D-112F-539D-0B5C6D57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97F70F-5591-520F-AE33-4263A2BDD145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CTE (Common Table Expressions):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เขียน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ที่ซับซ้อนให้ง่ายขึ้น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5D63F3-5F58-DE29-9319-29626C85CA6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0D4720-A267-5324-A6F5-C59AE84CF5E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9B865-F26D-E3E4-712D-07727645717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434AA0-8B25-960A-DA74-0B0753BA62B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EA7212B-5522-CB80-2E4F-6FE2E0E3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290655"/>
            <a:ext cx="6729561" cy="4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3375"/>
      </p:ext>
    </p:extLst>
  </p:cSld>
  <p:clrMapOvr>
    <a:masterClrMapping/>
  </p:clrMapOvr>
  <p:transition spd="slow">
    <p:push dir="u"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E0ED-DEAF-9982-C87B-C4A94069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C3DC6-9D88-20F1-A7A7-0C6210BF138E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CTE (Common Table Expressions):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เขียน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ที่ซับซ้อนให้ง่ายขึ้น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0D46FF-EAE0-8D7D-E0FC-C532CC1F346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9875538-112A-70C0-9C8E-FF20A6A0D69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E3D162-D983-37C4-5143-F01A7DA2FF0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2B25B4-1895-C8EE-B480-F17DD183A4E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DB04F0-594C-FEF8-04D0-F94A1BCC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93" y="1135407"/>
            <a:ext cx="6260614" cy="47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49227"/>
      </p:ext>
    </p:extLst>
  </p:cSld>
  <p:clrMapOvr>
    <a:masterClrMapping/>
  </p:clrMapOvr>
  <p:transition spd="slow">
    <p:push dir="u"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1D71-CB60-FB1E-0D87-55A1175B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3E13C-7680-194E-5184-E913427A663D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CTE (Common Table Expressions):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เขียน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ที่ซับซ้อนให้ง่ายขึ้น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05654C-689F-5439-0376-D39C01D6DD7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6013C3-6927-ADBB-3DE0-60E937EFA01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4D23-C433-472E-2538-B84FDA7402D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90A4A-7286-9068-AC68-1FCE0FB7825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4D8E99-4D8C-94C3-3C33-73FB503F1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1135407"/>
            <a:ext cx="66960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86625"/>
      </p:ext>
    </p:extLst>
  </p:cSld>
  <p:clrMapOvr>
    <a:masterClrMapping/>
  </p:clrMapOvr>
  <p:transition spd="slow">
    <p:push dir="u"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6967F-B9BB-C3AF-AF5C-6E4A7637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318A25-F731-0E82-0DA8-896E1BD60D15}"/>
              </a:ext>
            </a:extLst>
          </p:cNvPr>
          <p:cNvSpPr txBox="1"/>
          <p:nvPr/>
        </p:nvSpPr>
        <p:spPr>
          <a:xfrm>
            <a:off x="3215680" y="2413337"/>
            <a:ext cx="57606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en-US" sz="5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</a:t>
            </a:r>
            <a:endParaRPr lang="th-TH" sz="5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กับฐานข้อมูล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4F086E-1E9D-BF45-AC71-799F05DAC1D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FA005B-8E60-B2D2-0543-3BC1BC8FCB9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4FD9D9-F5A2-59FB-0577-E27A99CBD78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5ACB3A-62CE-6594-648E-379AEECB76A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019995"/>
      </p:ext>
    </p:extLst>
  </p:cSld>
  <p:clrMapOvr>
    <a:masterClrMapping/>
  </p:clrMapOvr>
  <p:transition spd="slow">
    <p:push dir="u"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F4EA-89EB-F31A-E287-4D52909E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460182-1FDF-0DBB-854D-534485533C15}"/>
              </a:ext>
            </a:extLst>
          </p:cNvPr>
          <p:cNvSpPr txBox="1"/>
          <p:nvPr/>
        </p:nvSpPr>
        <p:spPr>
          <a:xfrm>
            <a:off x="745692" y="975157"/>
            <a:ext cx="10486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 </a:t>
            </a:r>
            <a: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 </a:t>
            </a:r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B1AA91-28F9-EA5F-220D-3C9C3AF860C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84A74D-F597-0591-CE23-9F862AAA7EF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6FBCF0-B6AB-88E7-BB9E-1580A05E799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631BB-2371-9FB5-0DBB-5A097E6EEFA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D97EA0-5FF6-A7EA-B1A4-A59EFB26C657}"/>
              </a:ext>
            </a:extLst>
          </p:cNvPr>
          <p:cNvSpPr txBox="1"/>
          <p:nvPr/>
        </p:nvSpPr>
        <p:spPr>
          <a:xfrm>
            <a:off x="767408" y="2139786"/>
            <a:ext cx="77162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</a:t>
            </a:r>
            <a:r>
              <a:rPr lang="en-US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 วัตถุเสมือนในฐานข้อมูลที่เก็บผลลัพธ์ของ </a:t>
            </a:r>
            <a:r>
              <a:rPr lang="en-US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 statement </a:t>
            </a: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โดยไม่ต้องสร้างตารางใหม่ ช่วยให้ผู้ใช้สามารถ</a:t>
            </a:r>
          </a:p>
          <a:p>
            <a:pPr marL="630238" indent="-363538" algn="l">
              <a:buFont typeface="Arial" panose="020B0604020202020204" pitchFamily="34" charset="0"/>
              <a:buChar char="•"/>
            </a:pP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เข้าถึงข้อมูลซับซ้อนได้ง่ายขึ้น</a:t>
            </a:r>
          </a:p>
          <a:p>
            <a:pPr marL="630238" indent="-363538" algn="l">
              <a:buFont typeface="Arial" panose="020B0604020202020204" pitchFamily="34" charset="0"/>
              <a:buChar char="•"/>
            </a:pP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กรองข้อมูลเฉพาะที่ต้องการ</a:t>
            </a:r>
          </a:p>
          <a:p>
            <a:pPr marL="630238" indent="-363538" algn="l">
              <a:buFont typeface="Arial" panose="020B0604020202020204" pitchFamily="34" charset="0"/>
              <a:buChar char="•"/>
            </a:pP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เปลี่ยนชื่อคอลัมน์</a:t>
            </a:r>
          </a:p>
          <a:p>
            <a:pPr marL="630238" indent="-363538" algn="l">
              <a:buFont typeface="Arial" panose="020B0604020202020204" pitchFamily="34" charset="0"/>
              <a:buChar char="•"/>
            </a:pP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เพิ่มคอลัมน์ใหม่</a:t>
            </a:r>
          </a:p>
          <a:p>
            <a:pPr marL="630238" indent="-363538" algn="l">
              <a:buFont typeface="Arial" panose="020B0604020202020204" pitchFamily="34" charset="0"/>
              <a:buChar char="•"/>
            </a:pPr>
            <a:r>
              <a:rPr lang="th-TH" b="0" i="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กำหนดสิทธิ์การเข้าถึง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6C7FB-5EFA-D579-9411-E1C9B686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C945B5-0F2F-7802-6E06-41929B9EB951}"/>
              </a:ext>
            </a:extLst>
          </p:cNvPr>
          <p:cNvSpPr/>
          <p:nvPr/>
        </p:nvSpPr>
        <p:spPr>
          <a:xfrm>
            <a:off x="9048328" y="5760578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835"/>
      </p:ext>
    </p:extLst>
  </p:cSld>
  <p:clrMapOvr>
    <a:masterClrMapping/>
  </p:clrMapOvr>
  <p:transition spd="slow">
    <p:push dir="u"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C1CC8-A729-70DE-145F-81DDA7E1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379A-BEA9-F175-D6F7-AC6E9B81D2DC}"/>
              </a:ext>
            </a:extLst>
          </p:cNvPr>
          <p:cNvSpPr txBox="1"/>
          <p:nvPr/>
        </p:nvSpPr>
        <p:spPr>
          <a:xfrm>
            <a:off x="971566" y="488579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สำหรับแสดงรายชื่อภาพยนตร์ที่มี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rating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สูง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AB410-F9E3-34D1-F323-49DD12C41A3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0CA940C-38D5-D590-D5E0-38B496C0F0A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AE08B-3F5E-EF4E-6ECB-A206E6EC4E1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CBA73B-715F-5F3D-F444-053486B5B25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86E477-714C-0283-2D9C-C38EB265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5" y="1062906"/>
            <a:ext cx="5672243" cy="5029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061F0-86AD-D8ED-F301-A9CA5B53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B8059C-F2C9-021E-82DA-6C0A05C77823}"/>
              </a:ext>
            </a:extLst>
          </p:cNvPr>
          <p:cNvSpPr/>
          <p:nvPr/>
        </p:nvSpPr>
        <p:spPr>
          <a:xfrm>
            <a:off x="9048328" y="5760578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34042"/>
      </p:ext>
    </p:extLst>
  </p:cSld>
  <p:clrMapOvr>
    <a:masterClrMapping/>
  </p:clrMapOvr>
  <p:transition spd="slow">
    <p:push dir="u"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2D038-6456-149F-4A43-2BCD5C50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5217F7-AE4D-683C-7820-01D8F3F85865}"/>
              </a:ext>
            </a:extLst>
          </p:cNvPr>
          <p:cNvSpPr txBox="1"/>
          <p:nvPr/>
        </p:nvSpPr>
        <p:spPr>
          <a:xfrm>
            <a:off x="958760" y="330487"/>
            <a:ext cx="10486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สำหรับแสดงรายชื่อผู้เช่าภาพยนตร์ 5 อันดับแรก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DE4917-6A3C-B2D2-7E47-897C4C90F3C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7B5CE1B-AC09-E7AC-31C7-14CD9BF511E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CD9E82-1911-9DF2-080E-39BE5C6F7F3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AF104B-5795-EF50-E1C1-0B54B2F41A5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34E882-BCA8-A3F7-2EA8-C8E013ED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42" y="807191"/>
            <a:ext cx="4998953" cy="5746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75BEF-49DB-CAFE-D91D-BDB5E2FF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679F7C-3239-AB2D-2CD5-ACF6C8798F4A}"/>
              </a:ext>
            </a:extLst>
          </p:cNvPr>
          <p:cNvSpPr/>
          <p:nvPr/>
        </p:nvSpPr>
        <p:spPr>
          <a:xfrm>
            <a:off x="9048328" y="5760578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8239"/>
      </p:ext>
    </p:extLst>
  </p:cSld>
  <p:clrMapOvr>
    <a:masterClrMapping/>
  </p:clrMapOvr>
  <p:transition spd="slow">
    <p:push dir="u"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97FDE-6761-D5B7-A55C-4E18A098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CB164F-7BC3-AF37-1031-A67015A3622F}"/>
              </a:ext>
            </a:extLst>
          </p:cNvPr>
          <p:cNvSpPr txBox="1"/>
          <p:nvPr/>
        </p:nvSpPr>
        <p:spPr>
          <a:xfrm>
            <a:off x="1237530" y="1233392"/>
            <a:ext cx="554461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ตัวอย่างพื้นฐานการเขียน</a:t>
            </a:r>
            <a:endParaRPr lang="en-US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endParaRPr lang="en-US" sz="5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Function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Trigger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Domain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7036F-FF6D-85A6-31FF-CBB4F0625B2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A46706-4363-4BA9-50E0-CB848CB9461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C20BFC-6B2E-C09D-C79F-58EC896BFE4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2EE40-8D9B-C9C4-F46E-81AB7895016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A241713-DE43-E7B3-DE66-D499D8B8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163" y="260648"/>
            <a:ext cx="2954397" cy="5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681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79376" y="901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Poppins" pitchFamily="2" charset="77"/>
                <a:cs typeface="Poppins" pitchFamily="2" charset="77"/>
              </a:rPr>
              <a:t>PostgreSQL </a:t>
            </a:r>
            <a:r>
              <a:rPr lang="th-TH" sz="4800" b="1" dirty="0">
                <a:latin typeface="Poppins" pitchFamily="2" charset="77"/>
              </a:rPr>
              <a:t>คืออะไร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376" y="2227408"/>
            <a:ext cx="11496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PostgreSQL is </a:t>
            </a:r>
            <a:r>
              <a:rPr lang="en-US" sz="2000" dirty="0" err="1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pronouced</a:t>
            </a: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 "post-</a:t>
            </a:r>
            <a:r>
              <a:rPr lang="en-US" sz="2000" dirty="0" err="1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gres</a:t>
            </a: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“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ANSI-Standard SQL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General purpose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Object-relational database management system (RDBMS)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Free and Open source RDBMS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Platform independent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Very stable and requires minimum maintenance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Large storage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Fast performance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PostgreSQL is extensible: You can defend your own data type, index types , plugin etc.</a:t>
            </a:r>
            <a:endParaRPr lang="th-TH" sz="2000" dirty="0">
              <a:latin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Active community support</a:t>
            </a:r>
            <a:endParaRPr lang="en-US" sz="200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FDDF3-7D05-883B-C7D4-B2D13A967B4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F3763ADE-1BB8-1D1D-2FF0-018E9887ED3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6265F4-C135-BAF5-0844-FC9EFD163F6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B6103B-5EB7-9650-1E34-5FD9A111105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32768"/>
      </p:ext>
    </p:extLst>
  </p:cSld>
  <p:clrMapOvr>
    <a:masterClrMapping/>
  </p:clrMapOvr>
  <p:transition spd="slow">
    <p:push dir="u"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B6A0-5FAE-5FD6-4725-0147AE38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F3AB00-8B34-D8F3-B37E-4C3801D9EC8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CC2F2F-566D-F252-CA1B-BA95D6CE460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0B565-83E8-46EE-77D4-C03413BF9E7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EB8B20-D90B-DB32-A117-05CFA16E841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FF9-02BD-9DDD-56CC-21205AA3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AF469-065D-665C-4402-2AAD83D0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90555"/>
            <a:ext cx="7704762" cy="6123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EF6282-6D0A-A44A-E728-2B87168E4C72}"/>
              </a:ext>
            </a:extLst>
          </p:cNvPr>
          <p:cNvSpPr/>
          <p:nvPr/>
        </p:nvSpPr>
        <p:spPr>
          <a:xfrm>
            <a:off x="9048328" y="3168783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18288"/>
      </p:ext>
    </p:extLst>
  </p:cSld>
  <p:clrMapOvr>
    <a:masterClrMapping/>
  </p:clrMapOvr>
  <p:transition spd="slow">
    <p:push dir="u"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24C92-2884-8662-460D-8E4D02913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0CA09A-C98C-F79F-C9FC-EE35BB75DEB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E6265BB-F15E-9AC9-D7F5-08C3C94FA5C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628A1D-0B35-C122-BFD5-6208746EDAC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03125A-AA5E-55E1-E176-E19C8C0B8F6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DE3A53-4974-40BF-DE6D-6D019DED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190A7E-EA53-5966-7434-C907CCBCB8C9}"/>
              </a:ext>
            </a:extLst>
          </p:cNvPr>
          <p:cNvSpPr/>
          <p:nvPr/>
        </p:nvSpPr>
        <p:spPr>
          <a:xfrm>
            <a:off x="9048328" y="4149080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5C649-F5E2-5CE4-28D2-C82D2F95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4" y="256901"/>
            <a:ext cx="6818709" cy="60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43686"/>
      </p:ext>
    </p:extLst>
  </p:cSld>
  <p:clrMapOvr>
    <a:masterClrMapping/>
  </p:clrMapOvr>
  <p:transition spd="slow">
    <p:push dir="u"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EE71-78B2-5BED-DF47-C34E8B88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CE3C6BE-A181-A6D7-F270-B887D69BDD6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C2FA9F-3368-7F52-97CD-ABE0C4F2D4F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80825-C99E-CCEB-AA29-C421C85079A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71DEC-836C-CA75-CABF-B700FA1A9C8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BEB33A-2F62-B299-5622-25E9D4E7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A1B78C-C704-B01B-1AF0-5907CC705F53}"/>
              </a:ext>
            </a:extLst>
          </p:cNvPr>
          <p:cNvSpPr/>
          <p:nvPr/>
        </p:nvSpPr>
        <p:spPr>
          <a:xfrm>
            <a:off x="9048328" y="5120696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060A3-E6C6-7D67-F456-C634849A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52484"/>
            <a:ext cx="6421714" cy="60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14848"/>
      </p:ext>
    </p:extLst>
  </p:cSld>
  <p:clrMapOvr>
    <a:masterClrMapping/>
  </p:clrMapOvr>
  <p:transition spd="slow">
    <p:push dir="u"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F29C-1355-FA15-0251-7467CD3B6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9A346F8-D866-FE3B-9181-5782F0C4B62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34E266-B927-0C82-B9C7-848CAC73043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4EB477-980F-809A-BAF7-EDFE58A1708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5288ED-0965-630D-95D1-07D9EB1C0B5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65097-5BDE-8903-91F0-D5DEF7B5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85B27C-D671-9913-1866-1C9E2B1F253F}"/>
              </a:ext>
            </a:extLst>
          </p:cNvPr>
          <p:cNvSpPr/>
          <p:nvPr/>
        </p:nvSpPr>
        <p:spPr>
          <a:xfrm>
            <a:off x="9048328" y="1196752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500FB-179E-25DD-B537-CE7D9EC5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52" y="401523"/>
            <a:ext cx="6574399" cy="56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98136"/>
      </p:ext>
    </p:extLst>
  </p:cSld>
  <p:clrMapOvr>
    <a:masterClrMapping/>
  </p:clrMapOvr>
  <p:transition spd="slow">
    <p:push dir="u"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D461-A08B-9831-2ADA-8C50B2A99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188B6-439B-20AF-EEC4-3B31756E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35400"/>
            <a:ext cx="8745631" cy="2387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9C8AE1-54B3-020E-3EE0-41ACCF83450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EDB44B-E1AB-C11C-E3D6-DB7662B1EE0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032A6-9E99-83D9-E2C6-272F97D7322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2F941D-F024-7836-072F-B111EF396D9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585E4A-9FD5-4132-870F-4450D4F4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1421"/>
      </p:ext>
    </p:extLst>
  </p:cSld>
  <p:clrMapOvr>
    <a:masterClrMapping/>
  </p:clrMapOvr>
  <p:transition spd="slow">
    <p:push dir="u"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01378-A850-C5EE-97B3-755929C6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7F246F-A621-F42A-341C-CBC6663BEC5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AF2E56-314E-AEB5-E55E-7FEF957774E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19ECC5-EB89-118A-00A7-0170B70EAA4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740455-AF54-5EE2-BDFE-0656EEA18DB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8C23AC-9A1C-7BCB-B613-DBAC689F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321F6-63A1-A6A7-AE6E-8D2EEA391AE6}"/>
              </a:ext>
            </a:extLst>
          </p:cNvPr>
          <p:cNvSpPr/>
          <p:nvPr/>
        </p:nvSpPr>
        <p:spPr>
          <a:xfrm>
            <a:off x="9048328" y="3168783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7B91D-F794-0008-5FD9-0CFB5587EFD6}"/>
              </a:ext>
            </a:extLst>
          </p:cNvPr>
          <p:cNvSpPr txBox="1"/>
          <p:nvPr/>
        </p:nvSpPr>
        <p:spPr>
          <a:xfrm>
            <a:off x="919778" y="305872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การเรียกใช้งาน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BA427C-248B-8B0E-C28A-FE4D96D6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844723"/>
            <a:ext cx="6325041" cy="55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33681"/>
      </p:ext>
    </p:extLst>
  </p:cSld>
  <p:clrMapOvr>
    <a:masterClrMapping/>
  </p:clrMapOvr>
  <p:transition spd="slow">
    <p:push dir="u"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9953-2CB4-55B5-ED1A-AFECF6051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5591DD-A37F-7E38-F45B-8895F6AB632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FFC10E-47BD-0051-7D4B-A2D9B536526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32CEBB-E7F3-AD49-1850-27680837A08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D50265-F333-5853-CC28-8309269B0DF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04B12A-7757-5C14-50BB-ED827300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39ED4C-607C-B19F-CEEF-B3E3E20E4EAE}"/>
              </a:ext>
            </a:extLst>
          </p:cNvPr>
          <p:cNvSpPr/>
          <p:nvPr/>
        </p:nvSpPr>
        <p:spPr>
          <a:xfrm>
            <a:off x="9036747" y="4149080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6BEFD-473F-53DA-8492-FFCCD1A4402B}"/>
              </a:ext>
            </a:extLst>
          </p:cNvPr>
          <p:cNvSpPr txBox="1"/>
          <p:nvPr/>
        </p:nvSpPr>
        <p:spPr>
          <a:xfrm>
            <a:off x="919778" y="305872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การเรียกใช้งานโพรซีเจอร์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765C1-A434-7664-9EFF-CC26EC60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34" y="867049"/>
            <a:ext cx="6305993" cy="53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3365"/>
      </p:ext>
    </p:extLst>
  </p:cSld>
  <p:clrMapOvr>
    <a:masterClrMapping/>
  </p:clrMapOvr>
  <p:transition spd="slow">
    <p:push dir="u"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E5DE-D444-B73D-7DCC-8DCD64441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107152-CEB3-8E3C-4127-EFD33BCD44C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904273-11EF-5289-F276-B33DF56DEB5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F9DFCA-F60B-6E6F-CC5B-A6506D8F589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F623BA-FEEA-EAB7-5F30-E6542210C32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B31A69-4F10-A8E1-BE71-2EE22376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3778E-7677-0EB4-01C0-34D6D56A5AE3}"/>
              </a:ext>
            </a:extLst>
          </p:cNvPr>
          <p:cNvSpPr/>
          <p:nvPr/>
        </p:nvSpPr>
        <p:spPr>
          <a:xfrm>
            <a:off x="9048328" y="5158373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60BE5-7211-4D0F-640C-0E755DFB7A01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การเรียกใช้งานทริกเกอร์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Triggers)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และ โดเมน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(Domains)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2C294-A61C-7ECB-37FD-5D76F3F4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2" y="2528437"/>
            <a:ext cx="7476190" cy="20571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A998C2-D06A-31AD-02BC-1AB0E67AADD7}"/>
              </a:ext>
            </a:extLst>
          </p:cNvPr>
          <p:cNvSpPr/>
          <p:nvPr/>
        </p:nvSpPr>
        <p:spPr>
          <a:xfrm>
            <a:off x="9048328" y="1201289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5335"/>
      </p:ext>
    </p:extLst>
  </p:cSld>
  <p:clrMapOvr>
    <a:masterClrMapping/>
  </p:clrMapOvr>
  <p:transition spd="slow">
    <p:push dir="u"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F3F4-13B6-9FEB-DBAF-CE03A6A8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7E507A-B8B9-3D34-1D65-1391C61F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5" y="3843841"/>
            <a:ext cx="6160670" cy="23604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A326782-20E2-15E7-43C5-CBCE42A95FF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2A422B-500C-3A14-2E28-FCD0EEEF71C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190B2-F7D6-8F3E-6FE9-905D6836EDF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F3850-3CB4-69FC-815D-E9ACD8C81E5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43C302-7734-DBC8-B89A-1CC6823C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952845-38D8-2EA9-BA56-82819FF60C21}"/>
              </a:ext>
            </a:extLst>
          </p:cNvPr>
          <p:cNvSpPr/>
          <p:nvPr/>
        </p:nvSpPr>
        <p:spPr>
          <a:xfrm>
            <a:off x="9048328" y="3168783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A42D4-0586-1BB0-D06F-2321AA5CA52E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ตัวอย่างการเขียนฟังก์ชัน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(Functions)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722EE-8154-6918-1FEA-C8983FD0A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65" y="998369"/>
            <a:ext cx="6244247" cy="31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30940"/>
      </p:ext>
    </p:extLst>
  </p:cSld>
  <p:clrMapOvr>
    <a:masterClrMapping/>
  </p:clrMapOvr>
  <p:transition spd="slow">
    <p:push dir="u"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41165-8079-549D-DA21-7A4F9F25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E8FCC9-93CB-7F0F-C1DD-EBAB5FD1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65" y="3843841"/>
            <a:ext cx="6160670" cy="23604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AD1BBF1-7C02-3C29-8038-CCEA1228366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705C4A0-09CC-33F7-703A-B30F4E3598F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44E8A9-6D1E-6BC0-C10F-035406C4D00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DB702C-2DA4-BDEB-6D3D-B08E8A655A8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E18C7DA-2498-57B0-C803-153D14A9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41658"/>
            <a:ext cx="2954397" cy="58542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111E57-833A-9160-7CC6-1F954970F424}"/>
              </a:ext>
            </a:extLst>
          </p:cNvPr>
          <p:cNvSpPr/>
          <p:nvPr/>
        </p:nvSpPr>
        <p:spPr>
          <a:xfrm>
            <a:off x="9061170" y="4149080"/>
            <a:ext cx="3143672" cy="3322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21495-11C6-6931-7ABD-629BDB21FA6C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ตัวอย่างการเขียนโพรซีเจอร์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(Procedures)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7A98C-EAC0-30B3-4502-AFAFFC40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86" y="998369"/>
            <a:ext cx="5196590" cy="28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940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87535" y="1102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Poppins" pitchFamily="2" charset="77"/>
                <a:cs typeface="Poppins" pitchFamily="2" charset="77"/>
              </a:rPr>
              <a:t>Facts about PostgreSQL</a:t>
            </a:r>
            <a:endParaRPr lang="th-TH" sz="3600" b="1" dirty="0">
              <a:latin typeface="Poppins" pitchFamily="2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7408" y="2429599"/>
            <a:ext cx="10515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The world’s most advanced open sources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Designed for extensibility and customization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ANSI/ISO compliant SQL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Poppins" pitchFamily="2" charset="77"/>
                <a:cs typeface="Poppins" pitchFamily="2" charset="77"/>
              </a:rPr>
              <a:t>Actively developed for more than 30 years</a:t>
            </a:r>
          </a:p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      - University Postgres (1986-1993)</a:t>
            </a:r>
          </a:p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      - Postgres95 (1994-1995)</a:t>
            </a:r>
          </a:p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      - PostgreSQL (1996 – Current)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4F89F3-622C-B11E-D670-270653ABCD8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249EF22D-29AF-896E-86CD-FE3EE95DF14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5750FA-467C-A6CC-68EA-7D5CB4F661B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16B2-389F-820E-F60D-ED270DFDA6F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464248"/>
      </p:ext>
    </p:extLst>
  </p:cSld>
  <p:clrMapOvr>
    <a:masterClrMapping/>
  </p:clrMapOvr>
  <p:transition spd="slow">
    <p:push dir="u"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1117-1F52-04F6-B9E3-575ECB87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BE741A-12AC-8B8C-4904-EE37E800DB4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194366F-91FF-8D05-A7A6-CBA32FC6AD8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C4594-03C1-292D-DA1E-4758648EC23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36859A-00D6-38AF-9F40-181E60A4DCD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150FDB-EFA8-D616-9CFE-CE6C8E0DA04E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ตัวอย่างการเขียนฟังก์ชัน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(Functions)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D7ECB8-1BDC-0B98-422C-0EE7605A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72" y="1018828"/>
            <a:ext cx="5501655" cy="5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1056"/>
      </p:ext>
    </p:extLst>
  </p:cSld>
  <p:clrMapOvr>
    <a:masterClrMapping/>
  </p:clrMapOvr>
  <p:transition spd="slow">
    <p:push dir="u"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F443-2D21-13BC-33AE-E5B7CE6F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2144CD-EC60-B393-66E0-BE732AB505B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4BF388-E1AB-A905-41DB-ECCE7D7215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33F4C-6CC4-1D5C-60E4-04713101171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29F7F2-A423-BDAA-79B7-74FCE43D0DA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90C15F-7FA7-CCE9-146D-B64554DAA9A5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ตัวอย่างการเขียนโพรซีเจอร์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D6B27A-51A8-715E-7BBB-791C80464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988172"/>
            <a:ext cx="91630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90934"/>
      </p:ext>
    </p:extLst>
  </p:cSld>
  <p:clrMapOvr>
    <a:masterClrMapping/>
  </p:clrMapOvr>
  <p:transition spd="slow">
    <p:push dir="u"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A6AD-C7AD-8D05-1AA5-2114C7FE9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6DC02C7-261E-8F7B-FE8C-A85770690DC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E3CD78-652C-1DB4-D8AC-F1229638206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7FB5A4-0A45-BF07-D9CD-AE1C24BE9D2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100582-651E-58F6-D0FD-9664C9A6E3B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4A9F38-4950-AC69-CF1D-F4F3AA1DF77D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ตัวอย่างการเขียนทริกเกอร์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Triggers)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6286F2-B8EE-8856-0A6C-F5E0E7BC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50" y="998369"/>
            <a:ext cx="7439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06713"/>
      </p:ext>
    </p:extLst>
  </p:cSld>
  <p:clrMapOvr>
    <a:masterClrMapping/>
  </p:clrMapOvr>
  <p:transition spd="slow">
    <p:push dir="u"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2B2F6-AD99-A38E-FE78-C63D2C8F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DB0EBB-6989-4C39-DEAC-A4CCD8E4FF8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E32B64-94F4-BB0C-4605-B9C5D37FF3E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3C9DA6-F938-ADBB-8140-6D6C3442C5D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C33F7D-B717-49E1-0C03-9DBC1E953BA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555F6C-CE23-2A32-AEE4-1D156EA7473F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ตัวอย่างการเขียนโดเมน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(Domains)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AABB39-A178-094B-5424-07AEC028B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268760"/>
            <a:ext cx="8274393" cy="46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9990"/>
      </p:ext>
    </p:extLst>
  </p:cSld>
  <p:clrMapOvr>
    <a:masterClrMapping/>
  </p:clrMapOvr>
  <p:transition spd="slow">
    <p:push dir="u"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B9A42-4AF1-D558-F0D0-01B37586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A55A294-41FE-A3CD-8F3A-73E2E1C28B4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635DF59-EC3D-8B8F-62DF-E0A7EB473C7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8A2947-26A9-A901-2220-F88D27FCD9C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02D6D-C6FD-1E51-C1D6-6F9B3AAA18B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A2B3CD-BFBD-C4D3-229B-CF922EDB6B54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ตัวอย่างการเรียกใช้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create_product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ภายนอก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4F4806-F5AF-3E2C-B3EC-A98F368D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05" y="1234329"/>
            <a:ext cx="60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54203"/>
      </p:ext>
    </p:extLst>
  </p:cSld>
  <p:clrMapOvr>
    <a:masterClrMapping/>
  </p:clrMapOvr>
  <p:transition spd="slow">
    <p:push dir="u"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D685C-DBF6-4F6F-4B53-58A19ED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29B67A6-4972-AA87-C848-3C2E4163453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EBD8CC-EEF7-3AD9-8AD7-7107F12DA17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853DDF-9CE2-A824-9D51-D742B8A393E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FDEEE5-B22B-45A8-8E9F-13248AB13EC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A80DE8-284D-657F-984F-DB9DD644B717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ตัวอย่างการเรียกใช้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create_product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ภายนอก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5A809-1DE5-2D68-A3E2-3907273A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51" y="1047142"/>
            <a:ext cx="5321698" cy="57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62948"/>
      </p:ext>
    </p:extLst>
  </p:cSld>
  <p:clrMapOvr>
    <a:masterClrMapping/>
  </p:clrMapOvr>
  <p:transition spd="slow">
    <p:push dir="u"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D216-FB85-74A5-0650-70773570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17BE23-BB9D-4AEB-3532-CD449E564AC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6C7CAA1-2E73-DC93-8FAF-6101D7C6E99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B30E3-3A10-F6FD-610F-6C93439410D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4FDFE4-2B8E-FBFD-6215-F3223B1AD57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F64CC5-D72C-DE12-3E8C-AC2486D03C14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ตัวอย่างการเรียกใช้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create_product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ภายนอก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DE37-67C4-6CF8-22C5-D94E6982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236014"/>
            <a:ext cx="5104349" cy="54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232"/>
      </p:ext>
    </p:extLst>
  </p:cSld>
  <p:clrMapOvr>
    <a:masterClrMapping/>
  </p:clrMapOvr>
  <p:transition spd="slow">
    <p:push dir="u"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B7024-9F71-FC69-F064-BE929E62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895FA49-76AB-1E1C-C061-9AE5FF09AE0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8B31E-7A51-046C-6E4E-3F1EC8D6BBF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32366-4B10-A5F0-3260-42B22689A52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6DD1C-A96B-5D99-194B-B904AA2DCB7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A652F4-2796-646E-DAB8-B6FFD4B39C5E}"/>
              </a:ext>
            </a:extLst>
          </p:cNvPr>
          <p:cNvSpPr txBox="1"/>
          <p:nvPr/>
        </p:nvSpPr>
        <p:spPr>
          <a:xfrm>
            <a:off x="890182" y="536704"/>
            <a:ext cx="751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ตัวอย่างการเรียกใช้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Procedure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create_product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ภายนอก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EF9B1-18BA-B236-5451-45666C28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57" y="998254"/>
            <a:ext cx="6714286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3871"/>
      </p:ext>
    </p:extLst>
  </p:cSld>
  <p:clrMapOvr>
    <a:masterClrMapping/>
  </p:clrMapOvr>
  <p:transition spd="slow">
    <p:push dir="u"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86B02-A0D6-D91E-E63F-A9083B69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69759B-941B-219A-1A84-4BF36B037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E55D6-B85A-1295-6924-DE13ABCD8411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62960F-576D-2E5D-472D-2A73792B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99" y="1633591"/>
            <a:ext cx="2334000" cy="14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3E813C-DC79-53C3-160B-55432568F4C9}"/>
              </a:ext>
            </a:extLst>
          </p:cNvPr>
          <p:cNvSpPr txBox="1"/>
          <p:nvPr/>
        </p:nvSpPr>
        <p:spPr>
          <a:xfrm>
            <a:off x="3431704" y="1645128"/>
            <a:ext cx="849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</a:t>
            </a:r>
          </a:p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เรียนรู้การปรับแต่งประสิทธิภาพ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F82BF3-5585-4D77-580E-B5E944E621F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C2BF96A-4FF0-7726-4066-0014B741738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256A2C-8588-7307-1226-72D0366B009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166E41-535E-36A7-19CD-F9537EC2202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0DBE2F-4710-2D99-350C-5D7080CEFD5A}"/>
              </a:ext>
            </a:extLst>
          </p:cNvPr>
          <p:cNvSpPr txBox="1"/>
          <p:nvPr/>
        </p:nvSpPr>
        <p:spPr>
          <a:xfrm>
            <a:off x="3431704" y="3302181"/>
            <a:ext cx="7926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ตรวจสอบประสิทธิภาพ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ปรับแต่งการตั้งค่า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วิเคราะห์คิวรี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เทคนิคการ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Optimize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ตัวอย่างการปรับแต่งประสิทธิภาพ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en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9272687"/>
      </p:ext>
    </p:extLst>
  </p:cSld>
  <p:clrMapOvr>
    <a:masterClrMapping/>
  </p:clrMapOvr>
  <p:transition spd="slow">
    <p:push dir="u"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7604-36D3-492A-4C35-BEA90113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2F4B8-3BF0-C7C8-AAB5-123287258884}"/>
              </a:ext>
            </a:extLst>
          </p:cNvPr>
          <p:cNvSpPr txBox="1"/>
          <p:nvPr/>
        </p:nvSpPr>
        <p:spPr>
          <a:xfrm>
            <a:off x="1621057" y="2828835"/>
            <a:ext cx="894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ppins" pitchFamily="2" charset="77"/>
                <a:cs typeface="Poppins" pitchFamily="2" charset="77"/>
              </a:rPr>
              <a:t>Database Tunning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2AE372-3ADE-E142-420A-C3F57AEB34D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C7C001A-D8B8-38A1-0D69-D7760B57AB8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70D72A-0B1D-F7A2-23E0-8D22FC8D6BB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BD4B60-9A58-1E71-FD42-F548D2C6426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58857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396" y="395536"/>
            <a:ext cx="9288803" cy="11430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ความเป็นมาของ </a:t>
            </a:r>
            <a:r>
              <a:rPr lang="en-US" sz="36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6612" y="1556792"/>
            <a:ext cx="5107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กำเนิด </a:t>
            </a:r>
            <a:r>
              <a:rPr lang="en-US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</a:t>
            </a:r>
            <a:endParaRPr lang="th-TH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376" y="2290966"/>
            <a:ext cx="114492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มีต้นตอมาจากโครงการ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University Ingres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ตั้งแต่ปี ค.ศ. 1977 ภายใต้การควบคุมการวิจัยโดย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Professor Michael Stonebraker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ซึ่งต้นแบบของ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ได้นำไปปรับปรุงเป็นเชิงพาณิชย์โดย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Relational Technologies/Ingres Corporation</a:t>
            </a:r>
          </a:p>
          <a:p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ต่อมาในปี ค.ศ. 1986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Professor Michael Stonebraker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เล็งเห็นว่าระบบฐานข้อมูลเชิงสัมพันธ์ในขณะนั้น ไม่เพียงพอในการรองรับระบบงานด้านฐานข้อมูลที่ซับซ้อนในอนาคตได้ ซึ่งต้องการความสามารถพิเศษเพิ่มเติมแบ่งออกเป็น 3 หัวข้อใหญ่ๆ คือ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ระบบจัดการฐานข้อมูล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 Management System)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ต้องการองค์ความรู้และสถาปัตยกรรมโครงสร้างใหม่ในการจัดการฐานข้อมูลให้มีประสิทธิภาพยิ่งขึ้น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A469CD-0CEE-6CD3-582C-45D3A34EDA9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543EAF4-A3CB-7603-1D06-0A8EB41B76C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5030E-B4E8-8DB6-D87A-7EEAAD84E3B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4026F0-8EE1-6AC9-9790-32D86834F85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23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EFF7D-51CD-348D-7973-B3F59898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191556B-71BB-9198-7608-81226E7FBA0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D2144C6-2141-FE6D-9718-144157D361B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9D4FF-5609-A8B0-83F3-B344FBA0302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11B17D-7E60-4B1A-F730-522E50CAFCB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79567B0-8242-E29F-8FEE-24D54D2C0EBF}"/>
              </a:ext>
            </a:extLst>
          </p:cNvPr>
          <p:cNvSpPr txBox="1"/>
          <p:nvPr/>
        </p:nvSpPr>
        <p:spPr>
          <a:xfrm>
            <a:off x="1055440" y="1979731"/>
            <a:ext cx="1041450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 Tuning </a:t>
            </a:r>
            <a:r>
              <a:rPr lang="en-US" sz="40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</a:t>
            </a:r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PostgreSQL</a:t>
            </a:r>
          </a:p>
          <a:p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Hardware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OS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Configuration (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9938127"/>
      </p:ext>
    </p:extLst>
  </p:cSld>
  <p:clrMapOvr>
    <a:masterClrMapping/>
  </p:clrMapOvr>
  <p:transition spd="slow">
    <p:push dir="u"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BF01-737B-2409-215A-61DCB8C8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3DD873-0955-DE6C-7CEA-116707C7762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F56601-8A39-8B0F-D860-B09F0353C8B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1CC3B5-71E4-769F-53C0-D23C79D7F56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3B120-9BB8-1059-8D8E-FC7E3DB3E24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110B0F-2E77-7BE7-C3F2-7E4E395B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85" y="0"/>
            <a:ext cx="5681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96368"/>
      </p:ext>
    </p:extLst>
  </p:cSld>
  <p:clrMapOvr>
    <a:masterClrMapping/>
  </p:clrMapOvr>
  <p:transition spd="slow">
    <p:push dir="u"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C78B-AA34-59DF-34D8-02A6DBD92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E6BE9C-0613-DAAD-1B65-0D2A9A1C9BF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58DA052-E3E7-443F-D605-0C5D01F4E64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992801-12A5-1823-BCAC-4DC8E7843C3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DAB4DA-D6D3-7804-B638-769830DDCC9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7722A4-2BE4-24F8-382B-F586AC4B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90" y="0"/>
            <a:ext cx="5580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6249"/>
      </p:ext>
    </p:extLst>
  </p:cSld>
  <p:clrMapOvr>
    <a:masterClrMapping/>
  </p:clrMapOvr>
  <p:transition spd="slow">
    <p:push dir="u"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54A9C-E006-A102-3FB9-C4BC3883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8D6790B-D050-67F9-6223-FB3898EA961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EECFCC4-BA23-A8E6-7003-57791694342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3C4564-A7D9-E665-0FD3-7A843CF41A0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CCC5E-851A-CA8D-FA66-F09A36A6B26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C7BF2B-5DF5-F679-2486-22163FDB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33" y="332656"/>
            <a:ext cx="6933333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3430"/>
      </p:ext>
    </p:extLst>
  </p:cSld>
  <p:clrMapOvr>
    <a:masterClrMapping/>
  </p:clrMapOvr>
  <p:transition spd="slow">
    <p:push dir="u"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008F-D6ED-2854-14CF-7248383B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2C363B-8FA9-827A-77C9-4476BB2A397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B96F05-A790-24E7-193F-1650D4B8647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4E4469-4E85-8944-D7A7-8672F1FC8AE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C56352-D52E-40F5-9D60-3ED303E897A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43D8D6-483A-A64D-8E5D-2E9167FDE86E}"/>
              </a:ext>
            </a:extLst>
          </p:cNvPr>
          <p:cNvSpPr txBox="1"/>
          <p:nvPr/>
        </p:nvSpPr>
        <p:spPr>
          <a:xfrm>
            <a:off x="1104507" y="2161680"/>
            <a:ext cx="10009112" cy="31700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EXPLAIN ANALYZE 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SELECT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c.first_name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customer_first_name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c.last_name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customer_last_name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f.title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film_title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r.rental_date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FROM customer c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JOIN rental r ON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c.customer_id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r.customer_id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JOIN inventory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ON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r.inventory_id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i.inventory_id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JOIN film f ON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i.film_id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f.film_id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3C868-559B-F3D9-FC84-9B62C2CFB7C7}"/>
              </a:ext>
            </a:extLst>
          </p:cNvPr>
          <p:cNvSpPr txBox="1"/>
          <p:nvPr/>
        </p:nvSpPr>
        <p:spPr>
          <a:xfrm>
            <a:off x="1031874" y="1295388"/>
            <a:ext cx="10081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ตัวอย่างการใช้คำสั่ง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EXPLAIN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เพื่อดูประสิทธิภาพของการเขียน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SQL Query</a:t>
            </a:r>
          </a:p>
        </p:txBody>
      </p:sp>
    </p:spTree>
    <p:extLst>
      <p:ext uri="{BB962C8B-B14F-4D97-AF65-F5344CB8AC3E}">
        <p14:creationId xmlns:p14="http://schemas.microsoft.com/office/powerpoint/2010/main" val="1737317075"/>
      </p:ext>
    </p:extLst>
  </p:cSld>
  <p:clrMapOvr>
    <a:masterClrMapping/>
  </p:clrMapOvr>
  <p:transition spd="slow">
    <p:push dir="u"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EE553-A3D5-2608-A17F-83798599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15E891-A4B5-ED99-9424-C435D128687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F958BE-3CF6-54AC-E2E2-72E0E213ED6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7549D2-35B9-FCD1-B301-621C6B6CB0A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75ABD-AC54-2E61-8F12-4D9C07935AC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53C9C0-91DC-609F-8B04-3FA4E42E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57" y="404664"/>
            <a:ext cx="7114286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1414"/>
      </p:ext>
    </p:extLst>
  </p:cSld>
  <p:clrMapOvr>
    <a:masterClrMapping/>
  </p:clrMapOvr>
  <p:transition spd="slow">
    <p:push dir="u"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B595-4F8E-A867-F262-045664BF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0206F0-A6D3-B568-A1CF-E4C67D2EB89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57FB43-9490-D1DA-EBA0-4681C680BB6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DECF20-8425-5F80-0370-44A8C52F91A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F070B7-0E7F-8ED3-B14A-2A01D15A5DE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7B9CC0-BE2E-2F14-5EB8-B506BDD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7" y="1160748"/>
            <a:ext cx="1155876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6088"/>
      </p:ext>
    </p:extLst>
  </p:cSld>
  <p:clrMapOvr>
    <a:masterClrMapping/>
  </p:clrMapOvr>
  <p:transition spd="slow">
    <p:push dir="u"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99487-10A4-A1FE-C231-337E3B1D3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BB120E-0D64-30ED-1069-4BE2FF52ADB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279136-39F5-1CE8-5B75-6B57546D5CD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6B6BFE-D122-8BE2-11E4-990E3D654D8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D69949-65D2-410E-9231-E27400E0FE1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7231E04-9184-EAC7-9C10-C814E346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67" y="0"/>
            <a:ext cx="79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0455"/>
      </p:ext>
    </p:extLst>
  </p:cSld>
  <p:clrMapOvr>
    <a:masterClrMapping/>
  </p:clrMapOvr>
  <p:transition spd="slow">
    <p:push dir="u"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A5ED1-1F81-CEA1-0DBA-95353B82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5A74BA7-DD9C-2E33-080F-D3377AA05EA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B84E4B7-4BEB-599D-9735-365B7E42C4F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63A8DA-410C-56EC-DA87-2E69DA2E55C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7FD5-6512-E633-715A-393F52B3487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6FDAFD-B2C1-EA26-99FD-47D570BD739F}"/>
              </a:ext>
            </a:extLst>
          </p:cNvPr>
          <p:cNvSpPr txBox="1"/>
          <p:nvPr/>
        </p:nvSpPr>
        <p:spPr>
          <a:xfrm>
            <a:off x="1009172" y="3212976"/>
            <a:ext cx="10009112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https://pgtune.leopard.in.ua/#/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https://pgconfigurator.cybertec-postgresql.com/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https://www.pgconfig.org/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F0EB6-1760-E7BD-AF1C-87E8D5756118}"/>
              </a:ext>
            </a:extLst>
          </p:cNvPr>
          <p:cNvSpPr txBox="1"/>
          <p:nvPr/>
        </p:nvSpPr>
        <p:spPr>
          <a:xfrm>
            <a:off x="914851" y="2427897"/>
            <a:ext cx="10081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เว็บตัวอย่างในการกำหนดค่า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tunning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ที่เหมาะสม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5871045"/>
      </p:ext>
    </p:extLst>
  </p:cSld>
  <p:clrMapOvr>
    <a:masterClrMapping/>
  </p:clrMapOvr>
  <p:transition spd="slow">
    <p:push dir="u"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321D9-912A-F6F4-BC72-AB3559C1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E9A39-2624-6DAB-DDD7-520ADF44A0C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B5F8F2-93C9-57B9-8208-72B56BEC03C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75485B-6EC5-5CB9-98E4-5C77840B75B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7411B-5402-6514-E310-DF0C3D01802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9F9362-6C6E-B7DF-03E3-72B3FE61BA5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786BF01-293A-F366-8511-B3A02405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205" y="1323242"/>
            <a:ext cx="2166888" cy="13001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B66BBE-48F9-0629-2F11-2D8B826641A4}"/>
              </a:ext>
            </a:extLst>
          </p:cNvPr>
          <p:cNvSpPr txBox="1"/>
          <p:nvPr/>
        </p:nvSpPr>
        <p:spPr>
          <a:xfrm>
            <a:off x="1271464" y="2661237"/>
            <a:ext cx="1008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DAY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0D71B-C50F-3A25-1EB5-56BF121BA764}"/>
              </a:ext>
            </a:extLst>
          </p:cNvPr>
          <p:cNvSpPr txBox="1"/>
          <p:nvPr/>
        </p:nvSpPr>
        <p:spPr>
          <a:xfrm>
            <a:off x="1271464" y="3663948"/>
            <a:ext cx="100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เรียนรู้การปรับแต่งประสิทธิภาพ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DDA3C-E268-DBF9-E348-0F86B602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0788" y="1326268"/>
            <a:ext cx="2166888" cy="1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1844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400" y="1124744"/>
            <a:ext cx="112332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 ระบบจัดการฐานความรู้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knowledge-based Management System)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เป็นโครงสร้างใหม่เพื่อสร้างฐานความรู้ ซึ่งเห็นได้ทั่วไปในการจัดการกฎเกณฑ์และข้อกำหนดทางธุรกิจ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Business Rules and Policy)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องค์ความรู้ใหม่ที่นำมาเพิ่มเติมลงในระบบฐานข้อมูล เพื่อใช้ในการสนับสนุนความสามารถดังกล่าว ได้แก่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 constraints, triggers, rules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transaction integrity 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เป็นต้น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3.  ระบบจัดการวัตถุ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Object Management System)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โมเดลใหม่ที่จำเป็นต้องขยายต่อเพื่อช่วยเสริมให้ระบบฐานข้อมูลเชิงสัมพันธ์สามารถรองรับระบบงานที่ต้องการประเภทข้อมูล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 type)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โมเดลเชิงวัตถุ (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object-oriented model)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ระบบงานที่ต้องการใช้โมเดลเชิงวัตถุและระบบจัดการฐานข้อมูล ได้แก่ งานประเภท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CAD-CAM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หรือ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multimedia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เป็นต้น องค์ความรู้ที่นำมาเพิ่มเติมเพื่อใช้ในการสนับสนุนความสามารถดังกล่าว ได้แก่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inheritance, user-defined data types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functions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เป็นต้น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CF50E-528C-69FC-0826-4C8A82B7F29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CEB1451-38A9-591D-2995-BCD4920F7CF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2A4B74-41C7-1C8C-DAA7-1187F0349E7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BC8FFC-AB92-4D38-0660-897E31FAEF8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520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9FA9-50D6-6C05-0C7A-C59CEF5A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5874E4-F6FB-09F9-E361-621D89EA607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8D1B5B-641C-5248-EB4E-D8465AA504A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01F0F1-09E6-D0C9-184C-90083429FF0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6C6B1-AF8F-FCE8-634B-6FCE03EDA43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40B4BB-0D7A-3A0C-DF63-B29321B3049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10519-08DB-9FEF-56DF-11B14995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99" y="1633591"/>
            <a:ext cx="2334000" cy="14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C7F42E-9F85-F972-EB55-6BF9D8CAC6A0}"/>
              </a:ext>
            </a:extLst>
          </p:cNvPr>
          <p:cNvSpPr txBox="1"/>
          <p:nvPr/>
        </p:nvSpPr>
        <p:spPr>
          <a:xfrm>
            <a:off x="3431704" y="1645128"/>
            <a:ext cx="849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 (</a:t>
            </a:r>
            <a:r>
              <a:rPr lang="th-TH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ต่อ)</a:t>
            </a:r>
            <a:endParaRPr lang="en-US" sz="4400" b="1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เรียนรู้การปรับแต่งประสิทธิภาพ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2866D0-311A-02F2-C7DA-F58550E2170C}"/>
              </a:ext>
            </a:extLst>
          </p:cNvPr>
          <p:cNvSpPr txBox="1"/>
          <p:nvPr/>
        </p:nvSpPr>
        <p:spPr>
          <a:xfrm>
            <a:off x="3431704" y="3302181"/>
            <a:ext cx="7926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ตรวจสอบประสิทธิภาพ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ปรับแต่งการตั้งค่า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วิเคราะห์คิวรี</a:t>
            </a:r>
            <a:r>
              <a:rPr lang="th-TH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เทคนิคการ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Optimize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ตัวอย่างการปรับแต่งประสิทธิภาพ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en-TH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294849"/>
      </p:ext>
    </p:extLst>
  </p:cSld>
  <p:clrMapOvr>
    <a:masterClrMapping/>
  </p:clrMapOvr>
  <p:transition spd="slow">
    <p:push dir="u"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C730-00C2-8957-AAFC-B722304F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9DCF77-D270-2CE0-CB85-4BDF512C0E5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F850A9-DF07-0DDF-A832-9CC394CC071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3175945-B6CC-36AE-3B18-05A4E71B428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223ED-FC4B-877C-83D2-62467621371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19A533-EF1C-F7CC-7E38-93D3564FF28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405D18-8180-361A-6C49-562643B3783A}"/>
              </a:ext>
            </a:extLst>
          </p:cNvPr>
          <p:cNvSpPr txBox="1"/>
          <p:nvPr/>
        </p:nvSpPr>
        <p:spPr>
          <a:xfrm>
            <a:off x="1621057" y="2828835"/>
            <a:ext cx="894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Database Tunning</a:t>
            </a:r>
          </a:p>
        </p:txBody>
      </p:sp>
    </p:spTree>
    <p:extLst>
      <p:ext uri="{BB962C8B-B14F-4D97-AF65-F5344CB8AC3E}">
        <p14:creationId xmlns:p14="http://schemas.microsoft.com/office/powerpoint/2010/main" val="3026823297"/>
      </p:ext>
    </p:extLst>
  </p:cSld>
  <p:clrMapOvr>
    <a:masterClrMapping/>
  </p:clrMapOvr>
  <p:transition spd="slow">
    <p:push dir="u"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D7D50-42DA-1C27-1E2A-79AEE8889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9A3B6-44B3-3591-2AAC-87692859F96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783B1B-23DC-E516-41A5-F840CD10C2D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5BAD9B7-2945-5D60-791E-C5AC8B1DF64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F35BD7-FE33-5234-B2E4-654053610C4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E7476-C310-D084-8E4F-F674738A3E7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44BA56-E98B-B297-9CF7-CC40AE93DF1E}"/>
              </a:ext>
            </a:extLst>
          </p:cNvPr>
          <p:cNvSpPr txBox="1"/>
          <p:nvPr/>
        </p:nvSpPr>
        <p:spPr>
          <a:xfrm>
            <a:off x="1055440" y="1979731"/>
            <a:ext cx="1041450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 Tuning </a:t>
            </a:r>
            <a:r>
              <a:rPr lang="en-US" sz="40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</a:t>
            </a:r>
            <a:r>
              <a:rPr lang="en-US" sz="4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PostgreSQL</a:t>
            </a:r>
          </a:p>
          <a:p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Hardware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OS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Query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Configuration (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242385"/>
      </p:ext>
    </p:extLst>
  </p:cSld>
  <p:clrMapOvr>
    <a:masterClrMapping/>
  </p:clrMapOvr>
  <p:transition spd="slow">
    <p:push dir="u"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83AC-21C4-97F4-3A14-F34E664F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8D5769-AFDD-7E02-4E3F-AF91CC2558B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D7D0A-A048-55FA-BA31-30A021546C8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F5CC442-0C6B-0191-0FDA-470A30E5C11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318120-F6B2-53A4-24BC-B20C45F0480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6FA2C7-5CBD-F02E-8980-9EF13614F81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7A6C21-2E20-98B8-EE13-F50B1C58E81F}"/>
              </a:ext>
            </a:extLst>
          </p:cNvPr>
          <p:cNvSpPr txBox="1"/>
          <p:nvPr/>
        </p:nvSpPr>
        <p:spPr>
          <a:xfrm>
            <a:off x="1009172" y="3212976"/>
            <a:ext cx="10009112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https://pgtune.leopard.in.ua/#/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https://pgconfigurator.cybertec-postgresql.com/</a:t>
            </a:r>
          </a:p>
          <a:p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https://www.pgconfig.org/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A894F-C28B-D87D-D621-BD569651F12B}"/>
              </a:ext>
            </a:extLst>
          </p:cNvPr>
          <p:cNvSpPr txBox="1"/>
          <p:nvPr/>
        </p:nvSpPr>
        <p:spPr>
          <a:xfrm>
            <a:off x="914851" y="2427897"/>
            <a:ext cx="10081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เว็บตัวอย่างในการกำหนดค่า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tunning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ที่เหมาะสม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9109177"/>
      </p:ext>
    </p:extLst>
  </p:cSld>
  <p:clrMapOvr>
    <a:masterClrMapping/>
  </p:clrMapOvr>
  <p:transition spd="slow">
    <p:push dir="u"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38243-2FDC-B274-DEC1-D2970FD1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70B58D-21EB-F2BC-4F3A-099E898C57A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030FDE-012A-5A19-71FC-E8F016AA0C4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44F4489-A1F5-7927-A836-AA022BEB5C0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4D2039-BAAC-C006-5491-9DC3D8C84C0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0685C-2D9F-6D62-394B-7E7C27DE37C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4F55DFA-6823-34BB-D6DE-F44C8151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29" y="127432"/>
            <a:ext cx="9066667" cy="62190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CD786-3E34-3AF3-0AE9-2E1C16A225FE}"/>
              </a:ext>
            </a:extLst>
          </p:cNvPr>
          <p:cNvSpPr/>
          <p:nvPr/>
        </p:nvSpPr>
        <p:spPr>
          <a:xfrm>
            <a:off x="4295800" y="5301208"/>
            <a:ext cx="5760640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12311"/>
      </p:ext>
    </p:extLst>
  </p:cSld>
  <p:clrMapOvr>
    <a:masterClrMapping/>
  </p:clrMapOvr>
  <p:transition spd="slow">
    <p:push dir="u"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2621-2180-359D-F582-C41FAD26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BDDFE-7353-DA16-8B9C-5BE4FE5A93D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222C2A-E0D0-F134-77C5-3F9771C371C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367FFE9-55F6-D575-87EB-26303B8647F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E7258B-CFA5-860D-CD97-E222BE734CC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91AB81-8828-6EE2-52DE-6A144180564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A5D8CFD-F2BC-EE4B-FC13-64072917C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81" y="3681827"/>
            <a:ext cx="432048" cy="432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50AF8-9C3D-171E-91CE-D306E9BF23D6}"/>
              </a:ext>
            </a:extLst>
          </p:cNvPr>
          <p:cNvSpPr txBox="1"/>
          <p:nvPr/>
        </p:nvSpPr>
        <p:spPr>
          <a:xfrm>
            <a:off x="1003136" y="3681827"/>
            <a:ext cx="327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0B758872-D4BB-E6D1-1808-72026CA8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81" y="3189336"/>
            <a:ext cx="432048" cy="432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4F842-E803-EAED-7E9F-F1FB6AD3CA4A}"/>
              </a:ext>
            </a:extLst>
          </p:cNvPr>
          <p:cNvSpPr txBox="1"/>
          <p:nvPr/>
        </p:nvSpPr>
        <p:spPr>
          <a:xfrm>
            <a:off x="1003136" y="3189336"/>
            <a:ext cx="250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AC9EC8-03CF-3B98-95BA-6151C932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94" y="1488050"/>
            <a:ext cx="7476190" cy="426666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74BDCC-D9AF-D831-8400-3ABD0529BE48}"/>
              </a:ext>
            </a:extLst>
          </p:cNvPr>
          <p:cNvSpPr txBox="1"/>
          <p:nvPr/>
        </p:nvSpPr>
        <p:spPr>
          <a:xfrm>
            <a:off x="0" y="40157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File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กำหนดค่า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tunning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ที่เหมาะสม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3413513"/>
      </p:ext>
    </p:extLst>
  </p:cSld>
  <p:clrMapOvr>
    <a:masterClrMapping/>
  </p:clrMapOvr>
  <p:transition spd="slow">
    <p:push dir="u"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9466-0632-4EF0-C5A3-24F0F8FC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F92A9D-9748-28D1-63BB-BC4E5D54069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FA3907-890E-17BB-E3DC-3DDD2B7156A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09BAF23-F2B3-BD38-2178-62A029AA31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C19ED3-60D4-012A-9854-E3863368197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577493-5E77-AF6D-90FB-137D5DB9880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EC586BE7-4FE2-15EB-CC5E-794788E3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49" y="3429000"/>
            <a:ext cx="432048" cy="432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71617-8C73-2C87-5C83-138243C6ECBD}"/>
              </a:ext>
            </a:extLst>
          </p:cNvPr>
          <p:cNvSpPr txBox="1"/>
          <p:nvPr/>
        </p:nvSpPr>
        <p:spPr>
          <a:xfrm>
            <a:off x="1390304" y="3429000"/>
            <a:ext cx="327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4209800-855C-8515-3DE0-8D746A237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49" y="2936509"/>
            <a:ext cx="432048" cy="432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B10A7-E2FB-1CFD-26F8-862ACA276D43}"/>
              </a:ext>
            </a:extLst>
          </p:cNvPr>
          <p:cNvSpPr txBox="1"/>
          <p:nvPr/>
        </p:nvSpPr>
        <p:spPr>
          <a:xfrm>
            <a:off x="1390304" y="2936509"/>
            <a:ext cx="250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AF667-A609-14D6-0DAC-6CC8433E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232660"/>
            <a:ext cx="4815514" cy="635271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514159"/>
      </p:ext>
    </p:extLst>
  </p:cSld>
  <p:clrMapOvr>
    <a:masterClrMapping/>
  </p:clrMapOvr>
  <p:transition spd="slow">
    <p:push dir="u"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FCA7A-465A-4699-BEC8-2FC49181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6DC98C-DAB1-A52A-85F4-3DB8D3C0C9A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492BC-92DA-462A-B052-1902D18C8F4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9DC1177-470C-C571-A2EB-45F172140A1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CEAE67-F2D4-856B-C12F-8275E582D13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C4CB12-67DB-5EB4-7D26-793945D5C00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4BB816-6CC9-0B98-6BFB-C32DA498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" y="1988840"/>
            <a:ext cx="12192000" cy="4032101"/>
          </a:xfrm>
          <a:prstGeom prst="rect">
            <a:avLst/>
          </a:prstGeom>
        </p:spPr>
      </p:pic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03EF8EF5-AF67-D6F3-5185-EFC38829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7191" y="1389564"/>
            <a:ext cx="432048" cy="432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5C2E1-4EF5-5981-E01A-8079812BDA94}"/>
              </a:ext>
            </a:extLst>
          </p:cNvPr>
          <p:cNvSpPr txBox="1"/>
          <p:nvPr/>
        </p:nvSpPr>
        <p:spPr>
          <a:xfrm>
            <a:off x="6641246" y="1389564"/>
            <a:ext cx="327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A51908CD-B15D-54C1-19DC-F7A96A75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947" y="1408544"/>
            <a:ext cx="432048" cy="432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50AEB-7F0E-140C-0C1E-43CF8B21028E}"/>
              </a:ext>
            </a:extLst>
          </p:cNvPr>
          <p:cNvSpPr txBox="1"/>
          <p:nvPr/>
        </p:nvSpPr>
        <p:spPr>
          <a:xfrm>
            <a:off x="888002" y="1408544"/>
            <a:ext cx="250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FBD3F-BEDA-D473-F5DE-9711AB54BA71}"/>
              </a:ext>
            </a:extLst>
          </p:cNvPr>
          <p:cNvSpPr txBox="1"/>
          <p:nvPr/>
        </p:nvSpPr>
        <p:spPr>
          <a:xfrm>
            <a:off x="0" y="40157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File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กำหนดค่า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tunning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ที่เหมาะสม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4425024"/>
      </p:ext>
    </p:extLst>
  </p:cSld>
  <p:clrMapOvr>
    <a:masterClrMapping/>
  </p:clrMapOvr>
  <p:transition spd="slow">
    <p:push dir="u"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D7FA-23F0-7D2A-9301-0902C9727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F18FC9-C2A2-7B1E-5752-C56F226922E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EDEAF6-CB20-C34E-ED95-C0AB623DD1A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D7B8864-B05C-8C65-6322-5FB5A4E8A97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80C744-703B-2683-1628-E2EEB6944BF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8F5E37-6CFD-375B-A1D5-BE6F432B9CF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6012F298-049B-C0D3-FAF4-88A255F0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489" y="3800509"/>
            <a:ext cx="432048" cy="432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2A9F67-417C-A40A-65DB-D714B31C0237}"/>
              </a:ext>
            </a:extLst>
          </p:cNvPr>
          <p:cNvSpPr txBox="1"/>
          <p:nvPr/>
        </p:nvSpPr>
        <p:spPr>
          <a:xfrm>
            <a:off x="1991544" y="3800509"/>
            <a:ext cx="327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C7903-2260-5948-B9DC-E653A414AD8F}"/>
              </a:ext>
            </a:extLst>
          </p:cNvPr>
          <p:cNvSpPr txBox="1"/>
          <p:nvPr/>
        </p:nvSpPr>
        <p:spPr>
          <a:xfrm>
            <a:off x="0" y="3128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ตัวอย่างการเปลี่ยน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max_connections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39CC3E-65DA-E68E-67DD-06788AD0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71" y="1689149"/>
            <a:ext cx="8536808" cy="188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73B0A3-0A56-90B9-B317-747633B58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571" y="4304400"/>
            <a:ext cx="8536808" cy="2107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D096A7-77C7-FCE5-0583-9781BF0B7787}"/>
              </a:ext>
            </a:extLst>
          </p:cNvPr>
          <p:cNvSpPr txBox="1"/>
          <p:nvPr/>
        </p:nvSpPr>
        <p:spPr>
          <a:xfrm>
            <a:off x="2099874" y="1044191"/>
            <a:ext cx="7961505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ALTER SYSTEM SET </a:t>
            </a:r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max_connections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'300';</a:t>
            </a:r>
          </a:p>
        </p:txBody>
      </p:sp>
      <p:pic>
        <p:nvPicPr>
          <p:cNvPr id="18" name="Graphic 17" descr="Cmd Terminal with solid fill">
            <a:extLst>
              <a:ext uri="{FF2B5EF4-FFF2-40B4-BE49-F238E27FC236}">
                <a16:creationId xmlns:a16="http://schemas.microsoft.com/office/drawing/2014/main" id="{1512C98C-69E8-EB5F-A0B9-7FDADF68B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7489" y="951061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79022"/>
      </p:ext>
    </p:extLst>
  </p:cSld>
  <p:clrMapOvr>
    <a:masterClrMapping/>
  </p:clrMapOvr>
  <p:transition spd="slow">
    <p:push dir="u"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5BC5-80D7-4E13-2029-9FF9D788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375F57-D205-621B-CFC5-0334940C87B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E72E13-F91F-63E8-0064-CF1BD5C47AF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08A4C0D-FE54-F249-51FA-CD9AFDE904A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FB61A3-0EB3-0639-BEC5-828F5F679A4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64F7E2-8250-7AAE-8973-9FC57C44A6F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0107DB-3567-2040-4497-F336CA23FB4D}"/>
              </a:ext>
            </a:extLst>
          </p:cNvPr>
          <p:cNvSpPr txBox="1"/>
          <p:nvPr/>
        </p:nvSpPr>
        <p:spPr>
          <a:xfrm>
            <a:off x="551384" y="582909"/>
            <a:ext cx="11233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ถ้าฉันแก้ไข ค่า </a:t>
            </a:r>
            <a:r>
              <a:rPr lang="en-US" sz="32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max_connections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ทั้ง 2 ไฟล์ </a:t>
            </a:r>
            <a:b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32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จะเอาค่าจากไฟล์ไหนมาใช้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?</a:t>
            </a:r>
          </a:p>
        </p:txBody>
      </p:sp>
      <p:pic>
        <p:nvPicPr>
          <p:cNvPr id="2" name="Graphic 1" descr="Document outline">
            <a:extLst>
              <a:ext uri="{FF2B5EF4-FFF2-40B4-BE49-F238E27FC236}">
                <a16:creationId xmlns:a16="http://schemas.microsoft.com/office/drawing/2014/main" id="{60F24010-8ECB-0734-CAD4-B94758C80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44" y="2067547"/>
            <a:ext cx="432048" cy="432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8C7849-7F63-B59F-20C6-C8087B7B980A}"/>
              </a:ext>
            </a:extLst>
          </p:cNvPr>
          <p:cNvSpPr txBox="1"/>
          <p:nvPr/>
        </p:nvSpPr>
        <p:spPr>
          <a:xfrm>
            <a:off x="1061599" y="2067547"/>
            <a:ext cx="3278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63BA-A249-68D5-E18D-21BCA905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6" y="2571439"/>
            <a:ext cx="6048672" cy="1493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F07D0C-A4E7-8DE3-1000-C44D0F0B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178" y="2571439"/>
            <a:ext cx="6221454" cy="3029634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5499A42D-8D15-D975-D73B-25A94F14A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549" y="2037930"/>
            <a:ext cx="432048" cy="432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452DF-525E-9996-C6EB-83F31AA6E5D9}"/>
              </a:ext>
            </a:extLst>
          </p:cNvPr>
          <p:cNvSpPr txBox="1"/>
          <p:nvPr/>
        </p:nvSpPr>
        <p:spPr>
          <a:xfrm>
            <a:off x="6039604" y="2037930"/>
            <a:ext cx="2507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43B3C6-CCD5-D21A-2153-AD2EBE51C2FF}"/>
              </a:ext>
            </a:extLst>
          </p:cNvPr>
          <p:cNvSpPr/>
          <p:nvPr/>
        </p:nvSpPr>
        <p:spPr>
          <a:xfrm>
            <a:off x="1242698" y="3443341"/>
            <a:ext cx="4292851" cy="2736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BC8EEC-52E4-FDF9-3D8A-A65B0EDA34D4}"/>
              </a:ext>
            </a:extLst>
          </p:cNvPr>
          <p:cNvSpPr/>
          <p:nvPr/>
        </p:nvSpPr>
        <p:spPr>
          <a:xfrm>
            <a:off x="6211250" y="5045533"/>
            <a:ext cx="5472608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312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414284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ต้นแบบ </a:t>
            </a:r>
            <a:r>
              <a:rPr lang="en-US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</a:t>
            </a:r>
            <a:endParaRPr lang="th-TH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3392" y="1030085"/>
            <a:ext cx="109452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ต้นแบบระบบฐานข้อมูลตัวแรกในโครงการนี้ใช้ชื่อเริ่มแรกว่า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ต้นแบบตัวแรกถูกเขียนด้วยภาษา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LISP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ซึ่งทำงานได้ช้ามาก หลังจากนั้นจึงเขียนใหม่ด้วยภาษา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ต้นแบบเริ่มใช้งานได้เมื่อปี ค.ศ. 1987 และได้ถูกเปิดตัวครั้งแรกในงานประชุมวิจัย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ACM-SIGMOD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ในปีเดียวกัน นับจากนั้นมาแนวความคิดใหม่ต่างๆ ได้ถูกเพิ่มเติม พร้อมทั้งสิ่งที่ล้าสมัยถูกรื้อทิ้งและได้รับการออกแบบพัฒนาใหม่มาตลอดเวลา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ระหว่างนั้น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ถูกนำไปใช้เป็นระบบจัดการฐานข้อมูลในระบบงานที่ใช้งานจริงไม่ว่าจะเป็นระบบวิเคราะห์การเงิน ระบบตรวจวัดสมรรถภาพเครื่องยนต์อากาศยาน ระบบติดตามทางดาราศาสตร์ ระบบฐานข้อมูลการแพทย์ หรือระบบงานเชิงภูมิศาสตร์ นอกจากถูกนำไปใช้ในมหาวิทยาลัยในงานการศึกษาในปี ค.ศ. 1992 ยังถูกนำไปใช้เป็นระบบจัดการฐานข้อมูลหลักของโครงการ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Sequoia 2000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NASA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ซึ่งใช้เก็บข้อมูลเกี่ยวกับความเปลี่ยนแปลงของโลกไม่ว่าจะเป็นภูมิอากาศ  ระดับน้ำ รังสี และอื่นๆ โดยมีจำนวนข้อมูลประมาณ 2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terabytes/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วัน การที่ถูกนำไปใช้อย่างมากมายนี่เอง  ทำให้จำนวนผู้ใช้เพิ่มขึ้นอย่างรวดเร็ว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FA2141-DDC6-4CAB-8A3E-5907324AF56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07AE71E-8E83-62CE-FA41-09CDB783414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8DBEBC-6705-8411-75C7-CA0971AF694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AF5297-8BC1-4B5D-72EC-BC1AA9C0A80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22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4EFC-EEA4-6ADE-08E7-B1E80BEE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119469-C96A-C305-A98D-235FC43AF77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ECA9DD-8806-B281-445D-5516B364629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E32919B-D137-A7DF-C6D2-00043F48A7E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84926D-8AED-B9D5-A3C1-B7A378C86FC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7EA80-4CBE-7654-DAA3-18B8A4C2504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427366-3EB1-9549-5F4A-B1BF3730EF50}"/>
              </a:ext>
            </a:extLst>
          </p:cNvPr>
          <p:cNvSpPr txBox="1"/>
          <p:nvPr/>
        </p:nvSpPr>
        <p:spPr>
          <a:xfrm>
            <a:off x="548407" y="202006"/>
            <a:ext cx="11233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ถ้าฉันแก้ไข ค่า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max_connections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ทั้ง 2 ไฟล์ </a:t>
            </a:r>
            <a:b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จะเอาค่าจากไฟล์ไหนมาใช้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C3BA7-E5CC-6C3B-FADF-1095AD1B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018" y="1195552"/>
            <a:ext cx="6388025" cy="506885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7294350"/>
      </p:ext>
    </p:extLst>
  </p:cSld>
  <p:clrMapOvr>
    <a:masterClrMapping/>
  </p:clrMapOvr>
  <p:transition spd="slow">
    <p:push dir="u"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6BC2-E644-DF8E-5A8F-6805FF7A7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2113B-8B0B-625E-993D-CCBE9454183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59FF84-8D09-D6BC-42F6-58389852C4A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CF19BD1-CBB8-484F-2080-5E27EEA2F93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80B18F-C781-5DEE-2164-862BE3876A7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5130D-4425-51D7-6AE8-53A081014CF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26A123-ABF6-5BF4-CA53-36CF61E38805}"/>
              </a:ext>
            </a:extLst>
          </p:cNvPr>
          <p:cNvSpPr txBox="1"/>
          <p:nvPr/>
        </p:nvSpPr>
        <p:spPr>
          <a:xfrm>
            <a:off x="551384" y="505651"/>
            <a:ext cx="11233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ฉันจะลบค่าที่เขียนไว้ใน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อย่างไร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ABECE-3435-90EF-A69F-48167FEF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580547"/>
            <a:ext cx="6195665" cy="3696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DB552-6AA7-B471-D8AE-6EED8F86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93" y="1580548"/>
            <a:ext cx="6471613" cy="35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95549"/>
      </p:ext>
    </p:extLst>
  </p:cSld>
  <p:clrMapOvr>
    <a:masterClrMapping/>
  </p:clrMapOvr>
  <p:transition spd="slow">
    <p:push dir="u"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0B025-682A-BDE9-074A-A5C2CC217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CC3C41-FB86-7167-F53E-1F8F985151C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F3F0D-5679-961E-AC0A-EC20CDB74CE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E4929EB-9C45-37C2-CB40-74122081E3C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E09F02-86CD-F2D2-6115-5E8D8FD241A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02EDF5-6D66-D7A4-93F4-AF315874B9F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F58445-9C39-B671-E6FE-B25821BF66E0}"/>
              </a:ext>
            </a:extLst>
          </p:cNvPr>
          <p:cNvSpPr txBox="1"/>
          <p:nvPr/>
        </p:nvSpPr>
        <p:spPr>
          <a:xfrm>
            <a:off x="551384" y="505651"/>
            <a:ext cx="11233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ฉันจะลบค่าที่เขียนไว้ใน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postgresql.auto.conf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อย่างไร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1166D-D7E6-9FED-543B-704DA57C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862"/>
            <a:ext cx="12192000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7177"/>
      </p:ext>
    </p:extLst>
  </p:cSld>
  <p:clrMapOvr>
    <a:masterClrMapping/>
  </p:clrMapOvr>
  <p:transition spd="slow">
    <p:push dir="u"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8281-6DBD-7BDA-A8C5-C6FDD043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7284C2-288B-1D0F-A5D4-B23FF9DFDF1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176F0-8439-987A-AA61-99C365EE69E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A8E9981-6F64-611C-1138-94B5C70BD1B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44D66B-025D-D8CD-EBF3-FDEE639BA3C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92D53A-4631-F235-3233-986ACE20A4C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B498EF-610D-B610-8A4B-835FC8F4AC50}"/>
              </a:ext>
            </a:extLst>
          </p:cNvPr>
          <p:cNvSpPr txBox="1"/>
          <p:nvPr/>
        </p:nvSpPr>
        <p:spPr>
          <a:xfrm>
            <a:off x="263352" y="404664"/>
            <a:ext cx="5040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ฉันจะ 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restart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,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macos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b="1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linux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ทำอย่างไร</a:t>
            </a:r>
            <a:r>
              <a:rPr lang="en-US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451D6-AA46-954A-785D-0AE5F8E5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586" y="276667"/>
            <a:ext cx="5722360" cy="6376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76F62-424E-483D-F810-34877B87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8" y="1739515"/>
            <a:ext cx="4865284" cy="45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8721"/>
      </p:ext>
    </p:extLst>
  </p:cSld>
  <p:clrMapOvr>
    <a:masterClrMapping/>
  </p:clrMapOvr>
  <p:transition spd="slow">
    <p:push dir="u"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AC44-3773-8C9B-18FC-2D04594D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B44D3-C270-B800-B8BA-D467C511E94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565909-1581-961C-AFFB-1D2D6F4E2D8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0B7AF36F-8056-4EE0-B8C6-66E15D234A6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F48F6B-67DA-2BBB-6672-4766F7A6318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D7FC8B-BDA5-68C9-0FE6-0AF85F1623B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1D81BE-148B-77C0-91B2-92357765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09" y="1855774"/>
            <a:ext cx="6352381" cy="3133333"/>
          </a:xfrm>
          <a:prstGeom prst="roundRect">
            <a:avLst>
              <a:gd name="adj" fmla="val 46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40156938"/>
      </p:ext>
    </p:extLst>
  </p:cSld>
  <p:clrMapOvr>
    <a:masterClrMapping/>
  </p:clrMapOvr>
  <p:transition spd="slow">
    <p:push dir="u"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7E49A-5B23-6A6E-9635-83BB0C5C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2CF8F1-A474-FAF6-912A-2B0F59BF0A7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CBFCC5-3901-F099-1F4C-20972298501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9A39EC2-3800-8200-2947-2ADAD6AB5BA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40464-36BB-F151-8B13-5DD3C0309E1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B3AE4-EE65-DDE1-00F6-95CED6B9042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549A47-3419-4186-B63B-A3BC0E141C6A}"/>
              </a:ext>
            </a:extLst>
          </p:cNvPr>
          <p:cNvSpPr txBox="1"/>
          <p:nvPr/>
        </p:nvSpPr>
        <p:spPr>
          <a:xfrm>
            <a:off x="728431" y="1500644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สร้างฐานข้อมูลตัวอย่างไว้ทดสอบ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bench mark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390F-0D33-14BE-CBD1-56D3DEDD76D4}"/>
              </a:ext>
            </a:extLst>
          </p:cNvPr>
          <p:cNvSpPr txBox="1"/>
          <p:nvPr/>
        </p:nvSpPr>
        <p:spPr>
          <a:xfrm>
            <a:off x="2159450" y="2300285"/>
            <a:ext cx="904221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CREATE DATABASE example WITH ENCODING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unicode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LC_COLLATE="en_US.UTF-8" LC_CTYPE="en_US.UTF-8" TEMPLATE  template0;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D1FAC-E9B6-3BE5-C40C-4BF07EC4BCA5}"/>
              </a:ext>
            </a:extLst>
          </p:cNvPr>
          <p:cNvSpPr txBox="1"/>
          <p:nvPr/>
        </p:nvSpPr>
        <p:spPr>
          <a:xfrm>
            <a:off x="2152551" y="3857744"/>
            <a:ext cx="6125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จากนั้นออกจาก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A0BCA-0448-5CA6-DB79-7ED552651C1B}"/>
              </a:ext>
            </a:extLst>
          </p:cNvPr>
          <p:cNvSpPr txBox="1"/>
          <p:nvPr/>
        </p:nvSpPr>
        <p:spPr>
          <a:xfrm>
            <a:off x="2207568" y="4600895"/>
            <a:ext cx="8994095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\q</a:t>
            </a:r>
          </a:p>
        </p:txBody>
      </p:sp>
    </p:spTree>
    <p:extLst>
      <p:ext uri="{BB962C8B-B14F-4D97-AF65-F5344CB8AC3E}">
        <p14:creationId xmlns:p14="http://schemas.microsoft.com/office/powerpoint/2010/main" val="165963231"/>
      </p:ext>
    </p:extLst>
  </p:cSld>
  <p:clrMapOvr>
    <a:masterClrMapping/>
  </p:clrMapOvr>
  <p:transition spd="slow">
    <p:push dir="u"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AB0D-4EB7-024E-ED52-7D6E63E0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660FD4-174A-971E-BE6D-290000A3E3D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5C221-A6D6-8125-3297-FF9BD6E6A59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0769B11-CF6B-5816-087B-0129D716414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E90D9A-9F55-8B3E-F998-753AB469723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C361C-D6F8-6A96-0C30-47AAF15366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CD3795-4814-3EDE-66E4-DDD651B8207C}"/>
              </a:ext>
            </a:extLst>
          </p:cNvPr>
          <p:cNvSpPr txBox="1"/>
          <p:nvPr/>
        </p:nvSpPr>
        <p:spPr>
          <a:xfrm>
            <a:off x="767408" y="1052736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dummpy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ฐานข้อมูลด้วย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pgbench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71F70-9E30-AEE0-B3BC-15BE348A8F15}"/>
              </a:ext>
            </a:extLst>
          </p:cNvPr>
          <p:cNvSpPr txBox="1"/>
          <p:nvPr/>
        </p:nvSpPr>
        <p:spPr>
          <a:xfrm>
            <a:off x="2198427" y="1852377"/>
            <a:ext cx="904221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-s 50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AB63-187A-ED27-A3C1-18521663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27" y="2528908"/>
            <a:ext cx="8831759" cy="29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9800"/>
      </p:ext>
    </p:extLst>
  </p:cSld>
  <p:clrMapOvr>
    <a:masterClrMapping/>
  </p:clrMapOvr>
  <p:transition spd="slow">
    <p:push dir="u"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4064-EB1D-BCF4-F206-34F45B93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DAB29-1CA1-0A0A-C3D7-30B09FDF71B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7C092F-604C-A907-A55C-B2C150698C3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02B122F-5ABB-5D23-3B05-D8A9F77F084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2268F-A64C-38A5-7B3E-5B735C60235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EB424-472E-2267-28A2-230452E2B09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0BADD6-9354-CBD4-DA91-B78D5F3D49C0}"/>
              </a:ext>
            </a:extLst>
          </p:cNvPr>
          <p:cNvSpPr txBox="1"/>
          <p:nvPr/>
        </p:nvSpPr>
        <p:spPr>
          <a:xfrm>
            <a:off x="767408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dummpy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ฐานข้อมูลด้วย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pgbench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1DEC9-796A-E29E-50D4-5F6EACDC5C7E}"/>
              </a:ext>
            </a:extLst>
          </p:cNvPr>
          <p:cNvSpPr txBox="1"/>
          <p:nvPr/>
        </p:nvSpPr>
        <p:spPr>
          <a:xfrm>
            <a:off x="2198427" y="1276313"/>
            <a:ext cx="904221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-s 50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3871F-52A3-34FC-542B-5CC9FCB8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17" y="1924377"/>
            <a:ext cx="7977623" cy="1797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0FC5F-70A3-7FD4-0C64-4CD7E232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43" y="3429000"/>
            <a:ext cx="6890603" cy="27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1232"/>
      </p:ext>
    </p:extLst>
  </p:cSld>
  <p:clrMapOvr>
    <a:masterClrMapping/>
  </p:clrMapOvr>
  <p:transition spd="slow">
    <p:push dir="u"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3CC2-5E68-878C-7A41-F578E288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55D0F0-CA5F-79FD-3749-18D9D521C9D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D9D8A9-78EE-0A26-D144-F46ECE3C65E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A61FDDF-09C4-ED92-8F0C-15877ADEE16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BA0DDA-65A5-2D69-6A3A-22EE86A6C07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83E8-B333-F05A-DA10-70C476AF515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B60A35-57AF-54DB-149C-4E435D59E7A5}"/>
              </a:ext>
            </a:extLst>
          </p:cNvPr>
          <p:cNvSpPr txBox="1"/>
          <p:nvPr/>
        </p:nvSpPr>
        <p:spPr>
          <a:xfrm>
            <a:off x="767408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ชุดคำสั่งทดสอบ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perfomance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ของฐานข้อมูล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D2304-C3FB-F897-2BC0-C18E1DA6C179}"/>
              </a:ext>
            </a:extLst>
          </p:cNvPr>
          <p:cNvSpPr txBox="1"/>
          <p:nvPr/>
        </p:nvSpPr>
        <p:spPr>
          <a:xfrm>
            <a:off x="2198427" y="1276313"/>
            <a:ext cx="904221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-c 10 -j 2 -t 10000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example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F91A04-EF31-BE0B-E475-106A3508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060848"/>
            <a:ext cx="664761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1498"/>
      </p:ext>
    </p:extLst>
  </p:cSld>
  <p:clrMapOvr>
    <a:masterClrMapping/>
  </p:clrMapOvr>
  <p:transition spd="slow">
    <p:push dir="u"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689E1-D0A7-CEED-C1B7-1A2B70BB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74D961-9CE5-9A04-4A8B-DF29693E73D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79A11-B0EF-3075-DC9A-7B8E469D01C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843935F-E636-79B8-CDC5-ECF008A17FE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193545-A64F-0B25-58C5-B078D5837D7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359079-AA09-1B20-F910-D4662457263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7E3B12-2608-397B-A639-51B3435C3319}"/>
              </a:ext>
            </a:extLst>
          </p:cNvPr>
          <p:cNvSpPr txBox="1"/>
          <p:nvPr/>
        </p:nvSpPr>
        <p:spPr>
          <a:xfrm>
            <a:off x="767408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ชุดคำสั่งทดสอบ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perfomance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ของฐานข้อมูล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4C85C-3E73-C44E-870A-F7CD0D240E3E}"/>
              </a:ext>
            </a:extLst>
          </p:cNvPr>
          <p:cNvSpPr txBox="1"/>
          <p:nvPr/>
        </p:nvSpPr>
        <p:spPr>
          <a:xfrm>
            <a:off x="2198427" y="1276313"/>
            <a:ext cx="904221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-c 10 -j 2 -t 10000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example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D4C10-9A6D-B8EC-3B9E-ACEFD66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14" y="1988607"/>
            <a:ext cx="8074037" cy="39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3398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938" y="1178357"/>
            <a:ext cx="4660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ต้นแบบ </a:t>
            </a:r>
            <a:r>
              <a:rPr lang="en-US" sz="36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</a:t>
            </a:r>
            <a:endParaRPr lang="th-TH" sz="36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8594" y="2201689"/>
            <a:ext cx="11017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โดยจุดประสงค์ของโครงการนั้น เพียงเพื่อใช้เป็นต้นแบบในการทดสอบหลักการและทฤษฎีที่คิดค้นแต่การที่ได้รับความนิยมอย่างมากทำให้ต้องให้การสนับสนุนแก่ผู้ใช้จนเกิดเป็นภาระแก่ผู้พัฒนา ทำให้จุดประสงค์ของโครงการถูกเบี่ยงเบนไป อีกทั้งการเพิ่มเติมความสามารถต่างๆ ลงไปในซอฟต์แวร์ ทำให้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มีขนาดใหญ่มากขึ้นจนยากที่จะควบคุม ด้วยเหตุผลต่างๆ ดังกล่าว ทำให้โครงการ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ได้สิ้นสุดอย่างเป็นทางการเมื่อปี ค.ศ. 1993 ที่เวอร์ชัน 4.2 อย่างน่าเสียดาย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4D0DE-D5C0-462C-B320-42767EFD9A8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B810BA4-01CC-9E54-387B-2E0574FD585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4C8D4F-6C20-4A44-E76B-35AFE40B13B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ACBDCD-5ADE-6440-331F-A6DB6C78614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38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9BAC-8843-6AEF-B0D0-A580670C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DD33C4-AE5D-DFEF-390A-335DD2B0C19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1933B5-D607-6B49-BF4F-B5D6A9FA2CA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9C7DEB2-50CA-5061-2792-AE01D02D1DF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FB0B85-057A-F300-B42F-FE8B16063D5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19798-5C1B-B9EC-F1B1-B1C85AD6E65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C8B659-B4BD-2912-E441-F2528E327BA2}"/>
              </a:ext>
            </a:extLst>
          </p:cNvPr>
          <p:cNvSpPr txBox="1"/>
          <p:nvPr/>
        </p:nvSpPr>
        <p:spPr>
          <a:xfrm>
            <a:off x="767408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ชุดคำสั่งทดสอบ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perfomance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ของฐานข้อมูล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31340-179C-A999-5986-01D15D26FBCF}"/>
              </a:ext>
            </a:extLst>
          </p:cNvPr>
          <p:cNvSpPr txBox="1"/>
          <p:nvPr/>
        </p:nvSpPr>
        <p:spPr>
          <a:xfrm>
            <a:off x="2198427" y="1111595"/>
            <a:ext cx="904221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-c 10 -j 2 -t 10000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example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1F22B-2FDF-1C84-C9D5-992F9D29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15" y="1680265"/>
            <a:ext cx="9433048" cy="1148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E944C-3217-2C5F-8239-3BE3F0BBA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68"/>
          <a:stretch/>
        </p:blipFill>
        <p:spPr>
          <a:xfrm>
            <a:off x="2049715" y="5253787"/>
            <a:ext cx="7397131" cy="1051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B07D97-2087-C438-EF8C-5009D867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841385"/>
            <a:ext cx="6094026" cy="22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7789"/>
      </p:ext>
    </p:extLst>
  </p:cSld>
  <p:clrMapOvr>
    <a:masterClrMapping/>
  </p:clrMapOvr>
  <p:transition spd="slow">
    <p:push dir="u"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1550-0F5F-8DEA-C13F-A7588A68F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D78D3E-1626-AB4B-49F4-B0D220A920D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DA58E-FA9F-EDB6-C5C8-139B3EB834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5FD26A7-C9BD-FE73-2792-CDCB2BBB305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A0147D-1632-DB42-5472-E4486D9B1FE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8A28D6-E1A2-B9B4-3779-223704041A6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EC3E5D-EBC6-4AE2-C235-F3103C544CDA}"/>
              </a:ext>
            </a:extLst>
          </p:cNvPr>
          <p:cNvSpPr txBox="1"/>
          <p:nvPr/>
        </p:nvSpPr>
        <p:spPr>
          <a:xfrm>
            <a:off x="2155096" y="2644170"/>
            <a:ext cx="7907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มาแก้ไขค่า </a:t>
            </a:r>
            <a:r>
              <a:rPr lang="en-US" sz="48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endParaRPr lang="th-TH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algn="ctr"/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เพื่อปรับปรุง </a:t>
            </a:r>
            <a:r>
              <a:rPr lang="en-US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 </a:t>
            </a:r>
            <a:r>
              <a:rPr lang="th-TH" sz="4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กัน</a:t>
            </a:r>
            <a:endParaRPr lang="en-US" sz="4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835601"/>
      </p:ext>
    </p:extLst>
  </p:cSld>
  <p:clrMapOvr>
    <a:masterClrMapping/>
  </p:clrMapOvr>
  <p:transition spd="slow">
    <p:push dir="u"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2D09-A94C-8591-76A1-3369D86E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EB92B-887A-0C89-F884-77C40CF8085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0DC309-4D4C-00C0-631A-888A1ACA8B7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D8D00B-E8C3-7A72-60B1-17B37AE25AC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A46A7E-291B-3C49-9A3E-C52FFA5593C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731D1D-F8D3-3F45-BA92-0A90051CFAC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D6C46F-7B2E-6588-3017-D3C2A27D8D16}"/>
              </a:ext>
            </a:extLst>
          </p:cNvPr>
          <p:cNvSpPr txBox="1"/>
          <p:nvPr/>
        </p:nvSpPr>
        <p:spPr>
          <a:xfrm>
            <a:off x="767408" y="1484784"/>
            <a:ext cx="1112130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# Network Related Configuration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max_connections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300			# (change requires restart)</a:t>
            </a:r>
          </a:p>
          <a:p>
            <a:endParaRPr lang="en-US" sz="16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# Memory Configuration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shared_buffers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8GB			# min 128kB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effective_cache_size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24GB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work_mem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32MB				# min 64kB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maintenance_work_mem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2GB		# min 1MB</a:t>
            </a:r>
          </a:p>
          <a:p>
            <a:endParaRPr lang="en-US" sz="16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# Storage Configuration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effective_io_concurrency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200		# 1-1000; 0 disables prefetching</a:t>
            </a:r>
          </a:p>
          <a:p>
            <a:endParaRPr lang="en-US" sz="16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# Checkpoint Related Configuration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checkpoint_timeout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15min			# range 30s-1d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checkpoint_completion_target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0.9		# checkpoint target duration, 0.0 - 1.0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max_wal_size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4GB</a:t>
            </a:r>
          </a:p>
          <a:p>
            <a:r>
              <a:rPr lang="en-US" sz="16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min_wal_size</a:t>
            </a:r>
            <a:r>
              <a:rPr lang="en-US" sz="16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= 1GB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1523F-5FD8-EC80-DA63-DC62980C8CF5}"/>
              </a:ext>
            </a:extLst>
          </p:cNvPr>
          <p:cNvSpPr txBox="1"/>
          <p:nvPr/>
        </p:nvSpPr>
        <p:spPr>
          <a:xfrm>
            <a:off x="767408" y="669763"/>
            <a:ext cx="1070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มาแก้ไขค่า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postgresql.conf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เพื่อปรับปรุง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กัน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6801934"/>
      </p:ext>
    </p:extLst>
  </p:cSld>
  <p:clrMapOvr>
    <a:masterClrMapping/>
  </p:clrMapOvr>
  <p:transition spd="slow">
    <p:push dir="u"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0258D-976C-2E91-2887-E64B755F4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B1A4D2-3F07-3930-2939-6E4FB67423E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B1DCFB-C0AD-4941-B544-0B0B4D5AB97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2022EF3-7687-D196-EA88-E4BBE6DEFFC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05938F-33DB-1947-C67E-B440AD160F7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8F5775-FBF3-B3F2-8863-4FCFDB7F429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A379E0-4A31-7FC3-D0CA-095400A0184E}"/>
              </a:ext>
            </a:extLst>
          </p:cNvPr>
          <p:cNvSpPr txBox="1"/>
          <p:nvPr/>
        </p:nvSpPr>
        <p:spPr>
          <a:xfrm>
            <a:off x="767408" y="669763"/>
            <a:ext cx="10702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Restart the PostgreSQL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E4256-DDCD-8B5B-0C07-D205DD9D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953" y="158118"/>
            <a:ext cx="5722360" cy="6376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92E6C-03E1-A958-E9A5-D148140B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52" y="1482402"/>
            <a:ext cx="4865284" cy="45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0200"/>
      </p:ext>
    </p:extLst>
  </p:cSld>
  <p:clrMapOvr>
    <a:masterClrMapping/>
  </p:clrMapOvr>
  <p:transition spd="slow">
    <p:push dir="u"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B1E0-912D-4F79-EE23-E5DDCD804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7AAE0D-2164-376A-AC12-3B0E04FFD81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B13B8C-4472-68FF-9460-45A0DF7FE7E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9B1E122-76B7-A7DC-8C30-2551DB1AA09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B77F5-010F-713C-2AB2-407208CA22E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659338-0CC4-A7CC-E9AE-B057708C95C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2BAB09-9145-1C2E-BCAF-AF047D41EC15}"/>
              </a:ext>
            </a:extLst>
          </p:cNvPr>
          <p:cNvSpPr txBox="1"/>
          <p:nvPr/>
        </p:nvSpPr>
        <p:spPr>
          <a:xfrm>
            <a:off x="767408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perfomance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ของฐานข้อมูลอีกครั้ง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27626-4506-D202-F604-484CEF844F9F}"/>
              </a:ext>
            </a:extLst>
          </p:cNvPr>
          <p:cNvSpPr txBox="1"/>
          <p:nvPr/>
        </p:nvSpPr>
        <p:spPr>
          <a:xfrm>
            <a:off x="879352" y="1236576"/>
            <a:ext cx="1059059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pgbench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-U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postgres</a:t>
            </a:r>
            <a:r>
              <a:rPr lang="fr-FR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-c 10 -j 2 -t 10000 </a:t>
            </a:r>
            <a:r>
              <a:rPr lang="fr-FR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example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2AE96-86A2-FB5B-0CEB-5BB16C38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52" y="1988840"/>
            <a:ext cx="8584319" cy="39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02349"/>
      </p:ext>
    </p:extLst>
  </p:cSld>
  <p:clrMapOvr>
    <a:masterClrMapping/>
  </p:clrMapOvr>
  <p:transition spd="slow">
    <p:push dir="u"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F48C4-897D-D5E2-A711-3137A1DF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3F92E1-0452-15E0-65C0-80E4EB5FFB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1AA9E-D41A-481A-506C-D70C637D24D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A9389A4-6DAE-EAB0-5E87-24A329C232B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E0509-D98C-ECD1-EF42-8CC5D1D924F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88EC98-6842-DE54-952C-5E215119A5E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B771CC-8D4F-0673-D0C9-A18A301406CB}"/>
              </a:ext>
            </a:extLst>
          </p:cNvPr>
          <p:cNvSpPr txBox="1"/>
          <p:nvPr/>
        </p:nvSpPr>
        <p:spPr>
          <a:xfrm>
            <a:off x="226764" y="1521958"/>
            <a:ext cx="576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Before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CF8D2-3B8A-994C-72C2-7D7FD938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9" y="2205928"/>
            <a:ext cx="5400600" cy="2631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1AADFE-7668-DD0E-F7FD-AC464F577D60}"/>
              </a:ext>
            </a:extLst>
          </p:cNvPr>
          <p:cNvSpPr txBox="1"/>
          <p:nvPr/>
        </p:nvSpPr>
        <p:spPr>
          <a:xfrm>
            <a:off x="5993358" y="1521665"/>
            <a:ext cx="576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After tuning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C4A7D-FE98-6411-D066-DF51FD88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58" y="2204865"/>
            <a:ext cx="5766594" cy="266603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7FFF14-7F69-4223-8A3A-0A4340842187}"/>
              </a:ext>
            </a:extLst>
          </p:cNvPr>
          <p:cNvSpPr/>
          <p:nvPr/>
        </p:nvSpPr>
        <p:spPr>
          <a:xfrm>
            <a:off x="296379" y="4628727"/>
            <a:ext cx="1695165" cy="217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B1AD3F-9A8A-068D-E188-4691CEE0B038}"/>
              </a:ext>
            </a:extLst>
          </p:cNvPr>
          <p:cNvSpPr/>
          <p:nvPr/>
        </p:nvSpPr>
        <p:spPr>
          <a:xfrm>
            <a:off x="6021950" y="4653136"/>
            <a:ext cx="1695165" cy="217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2D773-1DA4-A19A-BAA4-3D2D86908A92}"/>
              </a:ext>
            </a:extLst>
          </p:cNvPr>
          <p:cNvSpPr txBox="1"/>
          <p:nvPr/>
        </p:nvSpPr>
        <p:spPr>
          <a:xfrm>
            <a:off x="296379" y="675758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ทดสอบ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perfomance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ของฐานข้อมูลอีกครั้ง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5412966"/>
      </p:ext>
    </p:extLst>
  </p:cSld>
  <p:clrMapOvr>
    <a:masterClrMapping/>
  </p:clrMapOvr>
  <p:transition spd="slow">
    <p:push dir="u"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5E2D6-A885-1E55-0DDE-1890FBE1E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50C0EC-5F8B-BB2B-7383-16E476D335C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B0D5E-2850-1D6E-1527-3F0D935D9C2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CD8C888-170F-474B-3B15-C408EB2D5D0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BF8AD3-393E-212B-BBDA-99753D1E139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EBE72-0FFD-2CF9-6A98-B874D2F9FF0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BDED52-E8FF-F0D7-AFE3-C3557D135427}"/>
              </a:ext>
            </a:extLst>
          </p:cNvPr>
          <p:cNvSpPr txBox="1"/>
          <p:nvPr/>
        </p:nvSpPr>
        <p:spPr>
          <a:xfrm>
            <a:off x="2158063" y="2921168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Backup And Restore</a:t>
            </a:r>
          </a:p>
        </p:txBody>
      </p:sp>
    </p:spTree>
    <p:extLst>
      <p:ext uri="{BB962C8B-B14F-4D97-AF65-F5344CB8AC3E}">
        <p14:creationId xmlns:p14="http://schemas.microsoft.com/office/powerpoint/2010/main" val="2559380673"/>
      </p:ext>
    </p:extLst>
  </p:cSld>
  <p:clrMapOvr>
    <a:masterClrMapping/>
  </p:clrMapOvr>
  <p:transition spd="slow">
    <p:push dir="u"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2DFC-B725-07EB-D270-548184E64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69EBCA-51A0-8C06-20DD-4692D9C1F34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9ED4D9-19DB-A950-7808-FD3794821BA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B624753-1011-5AEE-718F-B59366F9B94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65FC0-D901-1892-E605-784C796C14F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012B5-9850-7B3B-0D2C-03EE51F2081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70D3D-27BB-1640-1BB3-82F3ED077CD3}"/>
              </a:ext>
            </a:extLst>
          </p:cNvPr>
          <p:cNvSpPr txBox="1"/>
          <p:nvPr/>
        </p:nvSpPr>
        <p:spPr>
          <a:xfrm>
            <a:off x="4584446" y="2921168"/>
            <a:ext cx="3049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25112371"/>
      </p:ext>
    </p:extLst>
  </p:cSld>
  <p:clrMapOvr>
    <a:masterClrMapping/>
  </p:clrMapOvr>
  <p:transition spd="slow">
    <p:push dir="u"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4037-C55A-8405-7430-630D6078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228359-CAFF-98CF-8307-13883F2279A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291F58-8E4E-046E-9E23-225FACF880A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B21618F-3A10-5B13-3315-3D565D16CE0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A6C7A4-7712-B74F-ADC9-B52C66330E5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D080F0-7A20-D835-B3DB-23E83463ED9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851EBD-1945-A90E-1054-2CA838BE48E0}"/>
              </a:ext>
            </a:extLst>
          </p:cNvPr>
          <p:cNvSpPr txBox="1"/>
          <p:nvPr/>
        </p:nvSpPr>
        <p:spPr>
          <a:xfrm>
            <a:off x="697389" y="186930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รูปแบบการสำรองข้อมูล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ยอดนิยม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01730-FBA7-3EC4-BADC-6B088E2B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28" y="771705"/>
            <a:ext cx="5877027" cy="6010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D18-5478-A921-7189-00DF35D7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71" y="2132856"/>
            <a:ext cx="6371429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8598"/>
      </p:ext>
    </p:extLst>
  </p:cSld>
  <p:clrMapOvr>
    <a:masterClrMapping/>
  </p:clrMapOvr>
  <p:transition spd="slow">
    <p:push dir="u"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4C99-7CA1-EE30-1263-DEE12A4C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E2C7BA-4B3E-638A-63EF-E2471E2C6E7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6A6ABE-0E03-F071-A156-C1EFA6A1F13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0F49C5-846B-D5F6-78D2-777145BCF35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857D3A-FB3A-5096-B2FB-1B490931ADC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162A86-B922-CA74-E8CE-52E746FA220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7DC6B0-B745-37DF-872F-A3DC97CC11FB}"/>
              </a:ext>
            </a:extLst>
          </p:cNvPr>
          <p:cNvSpPr txBox="1"/>
          <p:nvPr/>
        </p:nvSpPr>
        <p:spPr>
          <a:xfrm>
            <a:off x="767408" y="557436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pg_dump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pg_dumpall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AB2F8-BF83-FBA7-07E0-934053FB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40768"/>
            <a:ext cx="9537846" cy="52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035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0E872-48D7-1385-63DE-6318AA437D19}"/>
              </a:ext>
            </a:extLst>
          </p:cNvPr>
          <p:cNvSpPr/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846E7-4288-474C-8CBA-4D96D01552B3}"/>
              </a:ext>
            </a:extLst>
          </p:cNvPr>
          <p:cNvSpPr txBox="1"/>
          <p:nvPr/>
        </p:nvSpPr>
        <p:spPr>
          <a:xfrm>
            <a:off x="3160741" y="1327037"/>
            <a:ext cx="58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แบบทดสอบก่อนอบรม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1B16F-5A58-4B5A-27D3-8F3EADC26D8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3946233-E69B-3B69-2B08-C7223277711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9F5CE9-7E3B-767C-934E-B7E260FC853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402A93-4B50-361B-1A7C-0C692625DB9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2DA198-D543-2D18-7009-E28F2838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823" y="2172535"/>
            <a:ext cx="3158480" cy="315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129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945" y="597501"/>
            <a:ext cx="4440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Postgres95</a:t>
            </a:r>
            <a:endParaRPr lang="th-TH" sz="36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0550" y="1484784"/>
            <a:ext cx="112090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ในปี ค.ศ. 1994 นักศึกษาสองคนของโครงการ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Andrew Yu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Jolly Chen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ได้นำ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เวอร์ชัน 4.2 มาทำการรื้อใหม่หมด ซึ่งทั้งสองได้แก้ไขข้อบกพร่องและเพิ่มเติมข้อดีต่างๆ ให้แก่ซอฟต์แวร์ดังนี้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30188" indent="-230188">
              <a:buFont typeface="Arial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ตัดทอน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source code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ส่วนที่ซ้ำซ้อนออกไป โดยใช้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ANSI C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ทั้งหมดเพื่อประโยชน์ในการ</a:t>
            </a:r>
            <a:b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พอร์ตข้ามระบบ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เปลี่ยนภาษาในการสืบค้นข้อมูลมาตรฐาน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แทนที่ภาษาในการสืบค้นเดิม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Postquel</a:t>
            </a:r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230188" indent="-230188">
              <a:buFont typeface="Arial" pitchFamily="34" charset="0"/>
              <a:buChar char="•"/>
            </a:pP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ปรับปรุงสมรรถภาพให้สามารถทำงานได้เร็วขึ้น 30-50%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เพิ่มเติมเครื่องมือต่างๆ เพื่อสนับสนุนในการใช้งาน เช่น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Tcl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/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Tk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Interface</a:t>
            </a:r>
          </a:p>
          <a:p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รวมทั้งปรับแต่งระบบต่างๆ และเปิดให้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download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ผ่านทาง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Web site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ในรูปแบบของ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open-source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ซอฟต์แวร์ภายใต้ชื่อรหัสโครงการใหม่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Postgres95</a:t>
            </a:r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A7F1A-3D10-BA93-27DB-8C9E9DC4483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743330-D002-78B6-3EB2-DEAAF21D471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A185CA-E2FB-3E42-DD06-D1B0ACC60C0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416BF3-E916-DE0F-F2F0-B37CA72D2BD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802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3F9AD-399F-E145-B8AE-A9E403B2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3EF972-8988-C420-C078-4742CEC36BF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D19731-13FD-1777-5919-243714D5657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7D74CA5-9E76-15D8-B4ED-F79881D4275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C82FEB-A823-ABA0-5D46-10E25555D8A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675539-362A-F570-A972-AE76BE53F12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BBADF-DE41-F0E4-0DC6-DA15D96E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580"/>
            <a:ext cx="60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1063"/>
      </p:ext>
    </p:extLst>
  </p:cSld>
  <p:clrMapOvr>
    <a:masterClrMapping/>
  </p:clrMapOvr>
  <p:transition spd="slow">
    <p:push dir="u"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9B7D-6C8F-0550-10C7-CD78FC25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73AE5E-9C35-A3B6-D508-83EDBB7691A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4457C-B049-5371-3CCC-27092EA9A97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E6C1F28-EACE-C4F2-5E53-EA81C44E091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62B2B0-D45B-03E5-DF52-D870B7A5BA1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FB5FFF-6F8F-3991-ED9B-7E3A819D632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E75F61-F5CB-82E7-9A0C-963775A65CD2}"/>
              </a:ext>
            </a:extLst>
          </p:cNvPr>
          <p:cNvSpPr txBox="1"/>
          <p:nvPr/>
        </p:nvSpPr>
        <p:spPr>
          <a:xfrm>
            <a:off x="767408" y="557436"/>
            <a:ext cx="10473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ตอน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backup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ข้อมูลทุกอย่างเช่น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view, procedure, function , trigger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จะไปด้วยหรือไม่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B9F47-E52B-B745-FD13-E286DCF4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124744"/>
            <a:ext cx="6696744" cy="55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74110"/>
      </p:ext>
    </p:extLst>
  </p:cSld>
  <p:clrMapOvr>
    <a:masterClrMapping/>
  </p:clrMapOvr>
  <p:transition spd="slow">
    <p:push dir="u"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0F169-E474-CC7B-8229-593E20D1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A049CD-36D7-A721-2100-DB5F9774DD3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6D8445-0FF8-66CE-5F6F-D5958336748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A9C0E-1ED7-A08E-8397-A91A6184EE1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ECE78A-4663-C9A5-A350-6540EE1932E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153FB1-ACD9-63EF-0513-37FDB18A62C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42E734-588B-22AC-BE19-E840A79A438B}"/>
              </a:ext>
            </a:extLst>
          </p:cNvPr>
          <p:cNvSpPr txBox="1"/>
          <p:nvPr/>
        </p:nvSpPr>
        <p:spPr>
          <a:xfrm>
            <a:off x="623392" y="476672"/>
            <a:ext cx="1047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backup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DB6E9-7466-3D9E-F749-A0CB2D8BA020}"/>
              </a:ext>
            </a:extLst>
          </p:cNvPr>
          <p:cNvSpPr txBox="1"/>
          <p:nvPr/>
        </p:nvSpPr>
        <p:spPr>
          <a:xfrm>
            <a:off x="666790" y="1268760"/>
            <a:ext cx="1085842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pg_dump</a:t>
            </a:r>
            <a:r>
              <a:rPr lang="en-US" sz="2000" dirty="0">
                <a:solidFill>
                  <a:schemeClr val="bg1"/>
                </a:solidFill>
              </a:rPr>
              <a:t> -U </a:t>
            </a:r>
            <a:r>
              <a:rPr lang="en-US" sz="2000" dirty="0" err="1">
                <a:solidFill>
                  <a:schemeClr val="bg1"/>
                </a:solidFill>
              </a:rPr>
              <a:t>postgres</a:t>
            </a:r>
            <a:r>
              <a:rPr lang="en-US" sz="2000" dirty="0">
                <a:solidFill>
                  <a:schemeClr val="bg1"/>
                </a:solidFill>
              </a:rPr>
              <a:t> -h localhost -p 5432 </a:t>
            </a:r>
            <a:r>
              <a:rPr lang="en-US" sz="2000" dirty="0" err="1">
                <a:solidFill>
                  <a:schemeClr val="bg1"/>
                </a:solidFill>
              </a:rPr>
              <a:t>dvdrental</a:t>
            </a:r>
            <a:r>
              <a:rPr lang="en-US" sz="2000" dirty="0">
                <a:solidFill>
                  <a:schemeClr val="bg1"/>
                </a:solidFill>
              </a:rPr>
              <a:t> &gt; G:\TrainingWorkshop\BasicSQLforPostgreSQL\BackupDB\dvdrental.bak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44949-809C-8AFE-4A6A-EDCC84C8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90" y="3796767"/>
            <a:ext cx="10901818" cy="265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B0320-0B42-F0B4-3CEC-44B47D1F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8" y="2183959"/>
            <a:ext cx="10856422" cy="13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26181"/>
      </p:ext>
    </p:extLst>
  </p:cSld>
  <p:clrMapOvr>
    <a:masterClrMapping/>
  </p:clrMapOvr>
  <p:transition spd="slow">
    <p:push dir="u"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A8503-9B94-322D-A15E-2CDBA2D8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636C9A-8603-8B32-079F-DB6230B6ED1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AEB5E-CED7-B524-B22A-1EAB854D284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9869D12-3F3C-D74E-6888-5FF936735E5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E18657-350F-D1E1-F41D-0BA424F2814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AEDCC-6076-2CF7-F52C-D7389EFB49A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17DB93-85DE-93AB-3A3F-802A413D4B6F}"/>
              </a:ext>
            </a:extLst>
          </p:cNvPr>
          <p:cNvSpPr txBox="1"/>
          <p:nvPr/>
        </p:nvSpPr>
        <p:spPr>
          <a:xfrm>
            <a:off x="4560964" y="2921168"/>
            <a:ext cx="3070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Restore</a:t>
            </a:r>
          </a:p>
        </p:txBody>
      </p:sp>
    </p:spTree>
    <p:extLst>
      <p:ext uri="{BB962C8B-B14F-4D97-AF65-F5344CB8AC3E}">
        <p14:creationId xmlns:p14="http://schemas.microsoft.com/office/powerpoint/2010/main" val="3989633098"/>
      </p:ext>
    </p:extLst>
  </p:cSld>
  <p:clrMapOvr>
    <a:masterClrMapping/>
  </p:clrMapOvr>
  <p:transition spd="slow">
    <p:push dir="u"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660D0-1A80-F8DF-C4E5-BC9632A0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FEABE-A7D3-156E-E495-2CFDCAAA0CB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17AB28-F333-549A-60A6-B6CF31D8181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3289841-50FE-DAB5-41B5-A1B343DA404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F654D6-52F1-6902-599D-B46D101F69A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41909-9607-E547-2984-B194EEABF21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ED5147-9C02-BA7F-940E-03443FF4C6DB}"/>
              </a:ext>
            </a:extLst>
          </p:cNvPr>
          <p:cNvSpPr txBox="1"/>
          <p:nvPr/>
        </p:nvSpPr>
        <p:spPr>
          <a:xfrm>
            <a:off x="0" y="2860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server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เดียวกัน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52725-1687-2E49-F75E-8CC75D9F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08" y="983536"/>
            <a:ext cx="7102183" cy="2495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721D79-566C-08A3-3B53-A498727B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08" y="3738358"/>
            <a:ext cx="6325654" cy="24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3471"/>
      </p:ext>
    </p:extLst>
  </p:cSld>
  <p:clrMapOvr>
    <a:masterClrMapping/>
  </p:clrMapOvr>
  <p:transition spd="slow">
    <p:push dir="u"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5AAA3-CBFB-FF68-52BC-DC314DFBE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96AD19-6799-B201-DD6A-7BC23C181F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7C6BF0-34E7-B98A-F44C-0ADEFAD60B1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542D78A-A051-804B-8967-2B773A19745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D85B85-BD02-B43A-97F2-35380212A1E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E6EE8C-FA4A-8B55-D209-C334646AFEE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B5E049-E1E2-9178-D97E-99773D4DA0C1}"/>
              </a:ext>
            </a:extLst>
          </p:cNvPr>
          <p:cNvSpPr txBox="1"/>
          <p:nvPr/>
        </p:nvSpPr>
        <p:spPr>
          <a:xfrm>
            <a:off x="-17417" y="5554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คำสั่ง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ฐานข้อมูลไปยัง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server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อื่น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878755-62C3-0FFE-416F-51EE5F10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63" y="1412776"/>
            <a:ext cx="7765073" cy="46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7840"/>
      </p:ext>
    </p:extLst>
  </p:cSld>
  <p:clrMapOvr>
    <a:masterClrMapping/>
  </p:clrMapOvr>
  <p:transition spd="slow">
    <p:push dir="u"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EDFC8-53F3-473C-5714-4A755007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5F3A79D-F86B-09AE-95B1-4BF9DCC6656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20023-F486-CEB9-6A87-02220D8756B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C86F80A-6BC2-13F4-3DDE-81F18902545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F5D0D7-4186-7065-F934-4CBCD5F2A9C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AB993-B239-FAD8-D4C7-89CEEFC5AF8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1572C2-7796-25D4-77B8-38F2C47637A7}"/>
              </a:ext>
            </a:extLst>
          </p:cNvPr>
          <p:cNvSpPr txBox="1"/>
          <p:nvPr/>
        </p:nvSpPr>
        <p:spPr>
          <a:xfrm>
            <a:off x="0" y="3964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เราไม่จำเป็นต้องลบฐานข้อมูลเดิมออกก่อนใช่มั้ย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53D2D-FFFD-CF9A-807E-A98A76C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39" y="1140247"/>
            <a:ext cx="7143321" cy="5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9778"/>
      </p:ext>
    </p:extLst>
  </p:cSld>
  <p:clrMapOvr>
    <a:masterClrMapping/>
  </p:clrMapOvr>
  <p:transition spd="slow">
    <p:push dir="u"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70DE-68FB-842F-7DF2-B962FC2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17C45-7ED1-EBDB-2133-2524E4AF7E7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6C53B2-10C5-76E5-EE2B-03833CDF21D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B8D1FE1-15C6-04BE-0F93-054DD2A7543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40C56-34E9-D8FF-D4B7-C0FB9E94601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C7B616-1773-CDC8-2E3F-401A9E22D18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306C0E-2784-FCBD-BD68-219672995F04}"/>
              </a:ext>
            </a:extLst>
          </p:cNvPr>
          <p:cNvSpPr txBox="1"/>
          <p:nvPr/>
        </p:nvSpPr>
        <p:spPr>
          <a:xfrm>
            <a:off x="0" y="5287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D4DA9-6339-7408-5BDA-7C3E6E46F8E0}"/>
              </a:ext>
            </a:extLst>
          </p:cNvPr>
          <p:cNvSpPr txBox="1"/>
          <p:nvPr/>
        </p:nvSpPr>
        <p:spPr>
          <a:xfrm>
            <a:off x="724010" y="5371117"/>
            <a:ext cx="1085842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DROP DATABASE </a:t>
            </a:r>
            <a:r>
              <a:rPr lang="en-US" sz="2000" dirty="0" err="1">
                <a:solidFill>
                  <a:schemeClr val="bg1"/>
                </a:solidFill>
              </a:rPr>
              <a:t>dvdrental</a:t>
            </a:r>
            <a:r>
              <a:rPr lang="en-US" sz="2000" dirty="0">
                <a:solidFill>
                  <a:schemeClr val="bg1"/>
                </a:solidFill>
              </a:rPr>
              <a:t> WITH (FORCE);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A096D-42FF-7C2E-9ADD-2346CEA97E6E}"/>
              </a:ext>
            </a:extLst>
          </p:cNvPr>
          <p:cNvSpPr txBox="1"/>
          <p:nvPr/>
        </p:nvSpPr>
        <p:spPr>
          <a:xfrm>
            <a:off x="623392" y="1555803"/>
            <a:ext cx="108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ลบฐานข้อมูลออกก่อน และสร้างฐานข้อมูล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ขึ้นมาใหม่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5B6895-828D-43A7-6889-B8DC22E6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10" y="3150049"/>
            <a:ext cx="8000000" cy="1123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C29504-C085-1ED4-45FB-119B6913BC5C}"/>
              </a:ext>
            </a:extLst>
          </p:cNvPr>
          <p:cNvSpPr txBox="1"/>
          <p:nvPr/>
        </p:nvSpPr>
        <p:spPr>
          <a:xfrm>
            <a:off x="623392" y="2598878"/>
            <a:ext cx="1080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ลบฐานข้อมูลปกติจะ</a:t>
            </a:r>
            <a:r>
              <a:rPr lang="th-TH" sz="2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ไม่ได้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เพราะมีการเชื่อมต่อที่อื่นอยู่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DA3A95-C56B-AB03-9C89-99D88A6672D6}"/>
              </a:ext>
            </a:extLst>
          </p:cNvPr>
          <p:cNvSpPr txBox="1"/>
          <p:nvPr/>
        </p:nvSpPr>
        <p:spPr>
          <a:xfrm>
            <a:off x="650290" y="4688658"/>
            <a:ext cx="1080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FORCE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จะลบฐานข้อมูล โดยไม่ต้อง ตรวจสอบการเชื่อมต่อ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DA941-C46A-D8E3-5BBE-CFD9972EBF10}"/>
              </a:ext>
            </a:extLst>
          </p:cNvPr>
          <p:cNvSpPr txBox="1"/>
          <p:nvPr/>
        </p:nvSpPr>
        <p:spPr>
          <a:xfrm>
            <a:off x="724010" y="2109262"/>
            <a:ext cx="1085842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DROP DATABASE </a:t>
            </a:r>
            <a:r>
              <a:rPr lang="en-US" sz="2000" dirty="0" err="1">
                <a:solidFill>
                  <a:schemeClr val="bg1"/>
                </a:solidFill>
              </a:rPr>
              <a:t>dvdrental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40713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1056D-0DC7-C7D0-7E65-9C96E59A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2FC2D5D-FCC4-E7AD-B1CC-E78C7AB4D5A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10423-890B-EF63-BF5C-158E4B7830E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9F20292-4B26-EE95-CCDD-B63C16DE4CC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728DD5-F89C-33A8-9915-63A4FD5F8AD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1F80A9-1F18-8680-D667-664A6219D0C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D9E1AB-8E88-8486-B4DE-A5EFA34DF963}"/>
              </a:ext>
            </a:extLst>
          </p:cNvPr>
          <p:cNvSpPr txBox="1"/>
          <p:nvPr/>
        </p:nvSpPr>
        <p:spPr>
          <a:xfrm>
            <a:off x="0" y="5287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022B2-8DBA-EC64-6020-47FEDDB2561D}"/>
              </a:ext>
            </a:extLst>
          </p:cNvPr>
          <p:cNvSpPr txBox="1"/>
          <p:nvPr/>
        </p:nvSpPr>
        <p:spPr>
          <a:xfrm>
            <a:off x="623392" y="1555803"/>
            <a:ext cx="108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สร้างฐานข้อมูล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ขึ้นมาใหม่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3B663-6132-3550-B9E7-064C092B57D7}"/>
              </a:ext>
            </a:extLst>
          </p:cNvPr>
          <p:cNvSpPr txBox="1"/>
          <p:nvPr/>
        </p:nvSpPr>
        <p:spPr>
          <a:xfrm>
            <a:off x="724010" y="2109262"/>
            <a:ext cx="1085842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 DATABASE  </a:t>
            </a:r>
            <a:r>
              <a:rPr lang="en-US" sz="2000" dirty="0" err="1">
                <a:solidFill>
                  <a:schemeClr val="bg1"/>
                </a:solidFill>
              </a:rPr>
              <a:t>dvdrental</a:t>
            </a:r>
            <a:r>
              <a:rPr lang="en-US" sz="2000" dirty="0">
                <a:solidFill>
                  <a:schemeClr val="bg1"/>
                </a:solidFill>
              </a:rPr>
              <a:t>  WITH  ENCODING </a:t>
            </a:r>
            <a:r>
              <a:rPr lang="en-US" sz="2000" dirty="0" err="1">
                <a:solidFill>
                  <a:schemeClr val="bg1"/>
                </a:solidFill>
              </a:rPr>
              <a:t>unicode</a:t>
            </a:r>
            <a:r>
              <a:rPr lang="en-US" sz="2000" dirty="0">
                <a:solidFill>
                  <a:schemeClr val="bg1"/>
                </a:solidFill>
              </a:rPr>
              <a:t> LC_COLLATE="en_US.UTF-8" LC_CTYPE="en_US.UTF-8" TEMPLATE  template0;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0B596-E90B-0B0D-4B4F-9DA528A1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10" y="3072041"/>
            <a:ext cx="10858420" cy="28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5012"/>
      </p:ext>
    </p:extLst>
  </p:cSld>
  <p:clrMapOvr>
    <a:masterClrMapping/>
  </p:clrMapOvr>
  <p:transition spd="slow">
    <p:push dir="u"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F259-C343-3A9D-7A82-6E1571A6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C276C8-65E1-BDA5-D7AD-3FC86DCE209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266A29-EE6D-50EE-906C-6C16C29F943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FA44F11-7B95-9D13-51BA-234730CD389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34F2E6-317C-5EDF-6983-FC7D0083121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9F7C4-A9CB-26A9-B468-8478E978E62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514138-9EDF-7CC7-03B8-35585EFCEC00}"/>
              </a:ext>
            </a:extLst>
          </p:cNvPr>
          <p:cNvSpPr txBox="1"/>
          <p:nvPr/>
        </p:nvSpPr>
        <p:spPr>
          <a:xfrm>
            <a:off x="0" y="5287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3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dvdrental</a:t>
            </a:r>
            <a:endParaRPr lang="en-US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A17F7-6AFD-935B-4FF7-CDA2C5996385}"/>
              </a:ext>
            </a:extLst>
          </p:cNvPr>
          <p:cNvSpPr txBox="1"/>
          <p:nvPr/>
        </p:nvSpPr>
        <p:spPr>
          <a:xfrm>
            <a:off x="623392" y="1555803"/>
            <a:ext cx="108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3: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ออกจาก </a:t>
            </a:r>
            <a:r>
              <a:rPr lang="en-US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endParaRPr lang="en-US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1CE45-5ECF-48AC-B47F-2D2EFABF362D}"/>
              </a:ext>
            </a:extLst>
          </p:cNvPr>
          <p:cNvSpPr txBox="1"/>
          <p:nvPr/>
        </p:nvSpPr>
        <p:spPr>
          <a:xfrm>
            <a:off x="724010" y="2109262"/>
            <a:ext cx="1085842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\q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5CAE0-1EFC-2813-2DE3-F5B06A643EAE}"/>
              </a:ext>
            </a:extLst>
          </p:cNvPr>
          <p:cNvSpPr txBox="1"/>
          <p:nvPr/>
        </p:nvSpPr>
        <p:spPr>
          <a:xfrm>
            <a:off x="623392" y="2981882"/>
            <a:ext cx="1080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4: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จากนั้นใช้คำสั่ง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811C6-B1D3-3DD0-8732-A4DC7C03F3D2}"/>
              </a:ext>
            </a:extLst>
          </p:cNvPr>
          <p:cNvSpPr txBox="1"/>
          <p:nvPr/>
        </p:nvSpPr>
        <p:spPr>
          <a:xfrm>
            <a:off x="724010" y="3535341"/>
            <a:ext cx="1085842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psql</a:t>
            </a:r>
            <a:r>
              <a:rPr lang="en-US" sz="2000" dirty="0">
                <a:solidFill>
                  <a:schemeClr val="bg1"/>
                </a:solidFill>
              </a:rPr>
              <a:t> -U </a:t>
            </a:r>
            <a:r>
              <a:rPr lang="en-US" sz="2000" dirty="0" err="1">
                <a:solidFill>
                  <a:schemeClr val="bg1"/>
                </a:solidFill>
              </a:rPr>
              <a:t>postgres</a:t>
            </a:r>
            <a:r>
              <a:rPr lang="en-US" sz="2000" dirty="0">
                <a:solidFill>
                  <a:schemeClr val="bg1"/>
                </a:solidFill>
              </a:rPr>
              <a:t> -h localhost -p 5432 -d </a:t>
            </a:r>
            <a:r>
              <a:rPr lang="en-US" sz="2000" dirty="0" err="1">
                <a:solidFill>
                  <a:schemeClr val="bg1"/>
                </a:solidFill>
              </a:rPr>
              <a:t>dvdrental</a:t>
            </a:r>
            <a:r>
              <a:rPr lang="en-US" sz="2000" dirty="0">
                <a:solidFill>
                  <a:schemeClr val="bg1"/>
                </a:solidFill>
              </a:rPr>
              <a:t>  &lt; G:\TrainingWorkshop\BasicSQLforPostgreSQL\BackupDB\dvdrental.bak</a:t>
            </a:r>
          </a:p>
        </p:txBody>
      </p:sp>
    </p:spTree>
    <p:extLst>
      <p:ext uri="{BB962C8B-B14F-4D97-AF65-F5344CB8AC3E}">
        <p14:creationId xmlns:p14="http://schemas.microsoft.com/office/powerpoint/2010/main" val="25968121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1384" y="548680"/>
            <a:ext cx="113052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ในปี ค.ศ. 1996 ชื่อ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Postgres95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ถูกเปลี่ยนใหม่เป็น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โดยเริ่มต้นที่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เวอร์ชั่น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6.0 ด้วยเหตุผลหลังจากการเพิ่มความสามารถในภาษาสืบค้นข้อมูล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เพื่อให้เทียบเท่ากับมาตรฐาน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SQL-92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ลงในระบบฐานข้อมูล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Postgres95</a:t>
            </a:r>
          </a:p>
          <a:p>
            <a:endParaRPr lang="en-US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ในระยะเริ่มต้นโครงการนั้นต้องการอาสาสมัคร (ที่เป็นมืออาชีพ) โดยไม่เน้นที่จำนวนแต่ต้องมีเวลาทุ่มเทมากกว่าจำนวนมากแต่ไม่ค่อยมีเวลาทำงาน เริ่มแรกนอกจาก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Jolly Chen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ยังมีผู้พัฒนาที่ทุ่มเทให้กับโครงการอีก 4 คน คือ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Marc Fournier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ชาว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Canada,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Vadim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Mikheev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ชาว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Russia, Thomas Lockhart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Bruce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Momjian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ชาว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American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ในเริ่มต้นเป็นการแก้ไขข้อผิดพลาดต่างๆ ที่มีอยู่ตามที่ได้รับการแจ้งมา มีการจำแนกประเภทของข้อผิดพลาดเพื่อจัดลำดับในการแก้ไข บางอย่างสามารถแก้ไขได้ง่าย บางอย่างจำเป็นต้องใช้ความรู้เพิ่มเติมในการวิจัยเพิ่มเติม อย่างไรก็ตาม ในการปรับปรุงนั้นเน้นอยู่ที่ความน่าเชื่อถือของระบบเนื่องจากงานฐานข้อมูลเป็นงานที่ละเอียดอ่อนระบบงานที่ทำงานภายใต้ระบบฐานข้อมูลไม่เหมือนงานประเภทอื่น เช่น โปรแกรมจัดการเอกสารหรือ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เกมส์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ที่ระบบหยุดทำงานแล้วเริ่มใหม่ได้โดยไม่สนใจงานที่ทำมา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B24950-C37E-EDF7-5CDD-C4F66BE01A3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4D2044E-7B1C-2F82-731A-177F1259650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7E7096-A260-3251-F9A8-6B36D6CCBF7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3F8FF6-1648-EF36-C847-412BEB26721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46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07A0-159B-C032-EB35-454062CA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6F42D7-839F-295C-FA07-19FFA863E17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02292A-22DB-8ACC-E960-C7E467C5882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E4B9F63-F704-497D-FE39-296EE9F8932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534BAD-7853-385C-3393-19885FC2494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4B662B-D3F0-4F60-7946-D4E942EEFEC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DAC775-0441-AED7-4929-F3821BE700FC}"/>
              </a:ext>
            </a:extLst>
          </p:cNvPr>
          <p:cNvSpPr txBox="1"/>
          <p:nvPr/>
        </p:nvSpPr>
        <p:spPr>
          <a:xfrm>
            <a:off x="878350" y="377742"/>
            <a:ext cx="10967893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---------------------------------------------------</a:t>
            </a:r>
            <a:br>
              <a:rPr lang="en-US" sz="1600" dirty="0"/>
            </a:b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Backup Database</a:t>
            </a:r>
            <a:br>
              <a:rPr lang="en-US" sz="1600" dirty="0"/>
            </a:b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---------------------------------------------------</a:t>
            </a:r>
            <a:br>
              <a:rPr lang="en-US" sz="1600" dirty="0"/>
            </a:br>
            <a:r>
              <a:rPr lang="th-TH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กำหนด 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permission </a:t>
            </a:r>
            <a:r>
              <a:rPr lang="th-TH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ให้ 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directory</a:t>
            </a:r>
            <a:br>
              <a:rPr lang="en-US" sz="1600" dirty="0"/>
            </a:b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----</a:t>
            </a:r>
            <a:br>
              <a:rPr lang="en-US" sz="1600" dirty="0"/>
            </a:b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sudo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chown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-R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postgres:postgres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/home/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backupdb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</a:t>
            </a:r>
            <a:br>
              <a:rPr lang="en-US" sz="1600" dirty="0"/>
            </a:br>
            <a:br>
              <a:rPr lang="en-US" sz="1600" dirty="0"/>
            </a:br>
            <a:r>
              <a:rPr lang="th-TH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คำสั่ง 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dump </a:t>
            </a:r>
            <a:r>
              <a:rPr lang="th-TH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ฐานข้อมูล</a:t>
            </a:r>
            <a:br>
              <a:rPr lang="th-TH" sz="1600" dirty="0"/>
            </a:br>
            <a:r>
              <a:rPr lang="th-TH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</a:t>
            </a:r>
            <a:br>
              <a:rPr lang="th-TH" sz="1600" dirty="0"/>
            </a:b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postgres</a:t>
            </a:r>
            <a:br>
              <a:rPr lang="en-US" sz="1600" dirty="0"/>
            </a:b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pg_dump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-U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postgres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-p 7732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demodb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&gt; /home/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backupdb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demodb.bak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Remote Database</a:t>
            </a:r>
            <a:br>
              <a:rPr lang="en-US" sz="1600" dirty="0"/>
            </a:b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</a:t>
            </a:r>
            <a:br>
              <a:rPr lang="en-US" sz="1600" dirty="0"/>
            </a:b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pg_dump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-h 198.51.100.0 -p 5432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dbname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&gt;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dbname.bak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pg_dump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-F c -h 192.168.0.166 -p 7732 -U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postgres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-f /home/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backupdb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acccloud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/demodb01.bak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demodb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096EB-4B3C-DED5-603F-2DFB09DE765A}"/>
              </a:ext>
            </a:extLst>
          </p:cNvPr>
          <p:cNvSpPr txBox="1"/>
          <p:nvPr/>
        </p:nvSpPr>
        <p:spPr>
          <a:xfrm>
            <a:off x="878349" y="4830965"/>
            <a:ext cx="1096789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---------------------------------------------------</a:t>
            </a:r>
            <a:br>
              <a:rPr lang="en-US" sz="1800" dirty="0"/>
            </a:b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Restore Database form .</a:t>
            </a: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bak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file</a:t>
            </a:r>
            <a:br>
              <a:rPr lang="en-US" sz="1800" dirty="0"/>
            </a:b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---------------------------------------------------</a:t>
            </a:r>
            <a:br>
              <a:rPr lang="en-US" sz="1800" dirty="0"/>
            </a:b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psql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-U </a:t>
            </a: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postgres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demodb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 &lt; /home/</a:t>
            </a: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backupdb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-US" sz="1800" b="0" i="0" dirty="0" err="1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acccloud</a:t>
            </a:r>
            <a:r>
              <a:rPr lang="en-US" sz="1800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/20221022095902_db.bak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53487"/>
      </p:ext>
    </p:extLst>
  </p:cSld>
  <p:clrMapOvr>
    <a:masterClrMapping/>
  </p:clrMapOvr>
  <p:transition spd="slow">
    <p:push dir="u"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30E6-1C2E-31E2-616C-9B2D49E9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83E54-801C-7FFD-CDE0-11B8FEFABBC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8F62E-58A2-2EAC-B18E-27C7D2BE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792" y="1064982"/>
            <a:ext cx="2166888" cy="13001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F9FBB-A178-C29C-AD1E-1E28CC6CB260}"/>
              </a:ext>
            </a:extLst>
          </p:cNvPr>
          <p:cNvSpPr txBox="1"/>
          <p:nvPr/>
        </p:nvSpPr>
        <p:spPr>
          <a:xfrm>
            <a:off x="1271464" y="2661237"/>
            <a:ext cx="1008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DAY </a:t>
            </a:r>
            <a:r>
              <a:rPr lang="en-US" sz="4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</a:t>
            </a:r>
            <a:endParaRPr lang="en-TH" sz="4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04923-AC7C-AAAB-1243-A3916C065EE5}"/>
              </a:ext>
            </a:extLst>
          </p:cNvPr>
          <p:cNvSpPr txBox="1"/>
          <p:nvPr/>
        </p:nvSpPr>
        <p:spPr>
          <a:xfrm>
            <a:off x="1271464" y="3663948"/>
            <a:ext cx="1008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7: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</a:t>
            </a:r>
          </a:p>
          <a:p>
            <a:r>
              <a:rPr lang="en-US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8: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การใช้งาน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 Cloud</a:t>
            </a:r>
            <a:endParaRPr lang="en-TH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50E292-8699-7BE1-12D7-81F33401E2D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5BB30FA-5C9E-24BE-5657-57401CE6364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9ED316-7C63-530B-5CCC-5D3197D5923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A3D225-A1A3-6AAA-A0B2-FCD7167B6A3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06643C9-0266-249C-2C97-95B9E14ED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056" y="1064982"/>
            <a:ext cx="2166886" cy="1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3397"/>
      </p:ext>
    </p:extLst>
  </p:cSld>
  <p:clrMapOvr>
    <a:masterClrMapping/>
  </p:clrMapOvr>
  <p:transition spd="slow">
    <p:push dir="u"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935C-120A-986A-38B1-B9FA4397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94A76-5BD5-E330-2A28-CE9956062EA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110548-33B8-AEE2-6F2F-0E277717DC7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5BDA71-5907-8E79-8EEC-69EB8D89D2E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C255C0-8A0E-6901-4F44-AD4A9AACC68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B2C39C-B4D2-D87E-C34C-8E0442EC6AD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E75B1-C397-464F-2195-89896A1D3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1875683"/>
            <a:ext cx="2334000" cy="14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69B9B1-6B49-A5E0-0199-0E7AA456202E}"/>
              </a:ext>
            </a:extLst>
          </p:cNvPr>
          <p:cNvSpPr txBox="1"/>
          <p:nvPr/>
        </p:nvSpPr>
        <p:spPr>
          <a:xfrm>
            <a:off x="3254389" y="1849556"/>
            <a:ext cx="77972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7</a:t>
            </a:r>
          </a:p>
          <a:p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</a:t>
            </a:r>
            <a:endParaRPr lang="th-TH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F4508-A9AC-82CC-CC54-E68BE8E05345}"/>
              </a:ext>
            </a:extLst>
          </p:cNvPr>
          <p:cNvSpPr txBox="1"/>
          <p:nvPr/>
        </p:nvSpPr>
        <p:spPr>
          <a:xfrm>
            <a:off x="3254389" y="3429000"/>
            <a:ext cx="7797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การเขียน </a:t>
            </a:r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Dockerfile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&amp; Docker compose file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 </a:t>
            </a:r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Build Image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Container PostgreSQL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ไปใช้งาน</a:t>
            </a:r>
            <a:endParaRPr lang="en-TH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6094911"/>
      </p:ext>
    </p:extLst>
  </p:cSld>
  <p:clrMapOvr>
    <a:masterClrMapping/>
  </p:clrMapOvr>
  <p:transition spd="slow">
    <p:push dir="u"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1FA41-8672-B3D5-9544-61E519A2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777772-27FF-1BF3-6402-69F4B1635EC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A67CF-E972-DB38-D3D6-383FBE6F47E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EFCC985-5149-A72A-E9EC-95514FC6119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709F0C-E2E2-277F-FBB2-CCDA4C69226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7D019D-E015-C809-FB6B-1F2D8730044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E6AE65-F786-1DB7-5245-5A5AB1D3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00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1942"/>
      </p:ext>
    </p:extLst>
  </p:cSld>
  <p:clrMapOvr>
    <a:masterClrMapping/>
  </p:clrMapOvr>
  <p:transition spd="slow">
    <p:push dir="u"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2470-DB6D-1A8F-230C-7A67BDF2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108878-0C90-1824-21E8-A13D4B1BD4B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652426-814D-ADA3-D2A4-153FB7D5D3D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8D8F42C-AA58-94AA-9124-C9340F06ABA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A97C9D-3AE8-8F0A-9E1B-14B01A506DD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17CD7-1647-CE66-46E7-BEC4A2B22FB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CB7D07-3E53-BC8F-742B-5F055739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4" y="0"/>
            <a:ext cx="1076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37037"/>
      </p:ext>
    </p:extLst>
  </p:cSld>
  <p:clrMapOvr>
    <a:masterClrMapping/>
  </p:clrMapOvr>
  <p:transition spd="slow">
    <p:push dir="u"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4389-65ED-F43E-2623-31CF442E2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9DA25E-5066-C46D-A717-33448060D70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3FD192-2D4B-D8B5-CDF1-740031EA77A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EF4B87B-EE29-1F92-034C-0F7345850DA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EBC5D-F97A-7145-45F0-CE8A9F33612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92E943-0B9B-96D9-7219-E6E4241C50A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530901-11D3-498F-6942-BCE1945E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49448"/>
            <a:ext cx="7470348" cy="4759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B031-9AD9-47E1-059F-7BB83BD1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031" y="3649161"/>
            <a:ext cx="5447928" cy="3036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7AD-013F-BB2B-57BC-B23268D3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2409"/>
            <a:ext cx="2812097" cy="69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9"/>
      </p:ext>
    </p:extLst>
  </p:cSld>
  <p:clrMapOvr>
    <a:masterClrMapping/>
  </p:clrMapOvr>
  <p:transition spd="slow">
    <p:push dir="u"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83FD-942C-C844-48AD-C6DE9367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B938E1-F0EE-80B4-82CF-D0F1B209AFF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CF6ECE-BE7A-E267-4F69-47A31822077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644AEB-5556-191F-C605-BA80150CB22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913A4D-267D-B303-DD01-E299F505BE7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6DD668-C793-F481-7E7A-9F21747E7F2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68776-220B-3A6C-87E2-BB7083686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1575870"/>
            <a:ext cx="2334000" cy="14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344DDE-A8AA-965B-916E-BEE976F74476}"/>
              </a:ext>
            </a:extLst>
          </p:cNvPr>
          <p:cNvSpPr txBox="1"/>
          <p:nvPr/>
        </p:nvSpPr>
        <p:spPr>
          <a:xfrm>
            <a:off x="3287688" y="1535401"/>
            <a:ext cx="849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8</a:t>
            </a:r>
          </a:p>
          <a:p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การใช้งาน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3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 Cloud</a:t>
            </a:r>
            <a:endParaRPr lang="th-TH" sz="32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FBFAF-B57A-BA11-A6A9-E82412FA4047}"/>
              </a:ext>
            </a:extLst>
          </p:cNvPr>
          <p:cNvSpPr txBox="1"/>
          <p:nvPr/>
        </p:nvSpPr>
        <p:spPr>
          <a:xfrm>
            <a:off x="3287688" y="2976270"/>
            <a:ext cx="7797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 Cloud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สมัครสมาชิกใช้งาน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สร้างฐานข้อมูล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เชื่อมต่อกับฐานข้อมูลบน </a:t>
            </a:r>
            <a:r>
              <a:rPr lang="en-US" sz="24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</a:t>
            </a:r>
            <a:endParaRPr lang="en-US" sz="24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349274"/>
      </p:ext>
    </p:extLst>
  </p:cSld>
  <p:clrMapOvr>
    <a:masterClrMapping/>
  </p:clrMapOvr>
  <p:transition spd="slow">
    <p:push dir="u"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3A8E-7800-046C-F220-6A034F1C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DDF7AD-5FBF-B3D7-D8A5-29AD045DDCC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448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2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4BC59-2A7A-FEEB-B3BD-B567FFCD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" y="1012"/>
            <a:ext cx="12192000" cy="660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DD91DB-4105-2165-D74A-5E946BD9560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36EC24D-FA73-0830-037E-DF7D3BA3409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B493EF-80EC-C50D-5693-18CC592BC02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6171A1-F1A7-A169-F0EC-9673E4263D8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653675"/>
      </p:ext>
    </p:extLst>
  </p:cSld>
  <p:clrMapOvr>
    <a:masterClrMapping/>
  </p:clrMapOvr>
  <p:transition spd="slow">
    <p:push dir="u"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B064-D75E-3B18-D7A5-1264D9538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087D68-8166-7593-8528-C0FAA93187D2}"/>
              </a:ext>
            </a:extLst>
          </p:cNvPr>
          <p:cNvSpPr/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7220-A757-09BF-1EFE-DCAE2647B3EE}"/>
              </a:ext>
            </a:extLst>
          </p:cNvPr>
          <p:cNvSpPr txBox="1"/>
          <p:nvPr/>
        </p:nvSpPr>
        <p:spPr>
          <a:xfrm>
            <a:off x="3203460" y="1245986"/>
            <a:ext cx="5811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แบบทดสอบหลังอบรม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B12431-AD74-6DE4-9031-AE8F9C69A74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AB86FD7-FEE9-9B0E-EACF-B08F53ECEF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EAE4BD-E569-BD01-3B2F-13A39978A68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B5239A-80CD-5EB2-531B-1309C3DE190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A6E6B4-32DC-CCA1-93BF-F87995EC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823" y="2172535"/>
            <a:ext cx="3158480" cy="315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74939"/>
      </p:ext>
    </p:extLst>
  </p:cSld>
  <p:clrMapOvr>
    <a:masterClrMapping/>
  </p:clrMapOvr>
  <p:transition spd="slow">
    <p:push dir="u"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6340-8BA4-A2ED-73E6-D29EF691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45DC6A-09E2-E166-F318-556C0291BA0C}"/>
              </a:ext>
            </a:extLst>
          </p:cNvPr>
          <p:cNvSpPr/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ชื่อเรื่องรอง 2">
            <a:extLst>
              <a:ext uri="{FF2B5EF4-FFF2-40B4-BE49-F238E27FC236}">
                <a16:creationId xmlns:a16="http://schemas.microsoft.com/office/drawing/2014/main" id="{9C0BD525-FB89-1DB0-F937-60BB4D612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104" y="518856"/>
            <a:ext cx="10945300" cy="633464"/>
          </a:xfrm>
        </p:spPr>
        <p:txBody>
          <a:bodyPr>
            <a:noAutofit/>
          </a:bodyPr>
          <a:lstStyle/>
          <a:p>
            <a:pPr marL="45720" indent="0" algn="l">
              <a:buNone/>
            </a:pP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Pretest </a:t>
            </a:r>
            <a:r>
              <a:rPr lang="th-TH" sz="4400" b="1" dirty="0">
                <a:solidFill>
                  <a:schemeClr val="bg1"/>
                </a:solidFill>
                <a:latin typeface="Poppins" panose="00000500000000000000" pitchFamily="2" charset="0"/>
                <a:cs typeface="Sukhumvit Set" panose="02000506000000020004" pitchFamily="2" charset="-34"/>
              </a:rPr>
              <a:t>ทำแบบทดสอบก่อนเรียน</a:t>
            </a:r>
            <a:endParaRPr lang="en-US" sz="4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BE54F3-6DAB-8264-F637-8069FFAAD269}"/>
              </a:ext>
            </a:extLst>
          </p:cNvPr>
          <p:cNvSpPr/>
          <p:nvPr/>
        </p:nvSpPr>
        <p:spPr>
          <a:xfrm>
            <a:off x="568104" y="1921227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quizizz.com/join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E9D35-DC5C-B8A5-35C9-67E3C17C1A06}"/>
              </a:ext>
            </a:extLst>
          </p:cNvPr>
          <p:cNvSpPr/>
          <p:nvPr/>
        </p:nvSpPr>
        <p:spPr>
          <a:xfrm>
            <a:off x="578612" y="1427361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เข้าทำแบบทดสอบที่ลิงก์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ป้อนรหัสเข้าห้องสอบ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1F435-514F-A9D5-0B02-168C7950E93F}"/>
              </a:ext>
            </a:extLst>
          </p:cNvPr>
          <p:cNvSpPr/>
          <p:nvPr/>
        </p:nvSpPr>
        <p:spPr>
          <a:xfrm>
            <a:off x="6499494" y="1427361"/>
            <a:ext cx="1944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ป้อนชื่อ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80CDD-EF71-AA91-B870-092D22BF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1957187"/>
            <a:ext cx="4934779" cy="20266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5F4C87-29A4-BAE2-36AF-EF1A78E57629}"/>
              </a:ext>
            </a:extLst>
          </p:cNvPr>
          <p:cNvSpPr/>
          <p:nvPr/>
        </p:nvSpPr>
        <p:spPr>
          <a:xfrm>
            <a:off x="6499494" y="4144294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รอผู้สอน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Start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C5BB7-D2EE-8F90-D398-6D6EE1172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4594990"/>
            <a:ext cx="3685808" cy="1933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2C0B4-2A47-C3D4-FFBD-9FB42D4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6" y="2502970"/>
            <a:ext cx="5519231" cy="3168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48FE46-E5CE-CA53-3764-506C17260F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4"/>
          <a:stretch/>
        </p:blipFill>
        <p:spPr>
          <a:xfrm>
            <a:off x="3522556" y="1865542"/>
            <a:ext cx="2857500" cy="29503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09EA8E-FDC7-04D1-337E-4DCBC2138E7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3433A8B-4EDF-B0CD-5D35-64A38EAF9EF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C148D5-158A-1BAD-2E95-A86BD54C1CF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1BFD32-BCE2-3B41-2CC4-55D5E331FBE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291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9376" y="1340768"/>
            <a:ext cx="113052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ในปัจจุบัน มีนักพัฒนาจำนวนมากร่วมกันพัฒนาเพิ่มเติมความสามารถให้กับ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ส่วนของฐานผู้ใช้เองก็ขยายมากขึ้น อีกทั้งได้มีการตั้งบริษัทเพื่อให้บริการสนับสนุนการใช้งานและให้คำปรึกษาทางเทคนิคอีกด้วย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ตั้งแต่ </a:t>
            </a:r>
            <a:r>
              <a:rPr lang="en-US" sz="2400" b="1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version 8 </a:t>
            </a: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เป็นต้นมาได้ออก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version </a:t>
            </a: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Platform </a:t>
            </a: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อย่างจริงจัง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ไม่ต้องใช้งานบน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Cygwin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เพื่อจำลอง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Unix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อีกต่อไป ทำให้ได้รับความสนใจเพิ่มขึ้น เนื่องจากได้ฐานผู้ใช้กลุ่มใหญ่จาก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Platform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นี้</a:t>
            </a:r>
          </a:p>
          <a:p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อาจกล่าวได้ว่า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ได้มีการพัฒนามาอย่างต่อเนื่องตลอดเวลา ความสามารถหลักที่เพิ่มเติมลงในระบบฐานข้อมูลนับจาก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Postgres95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ศึกษาเพิ่มเติมได้จาก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http://en.wikipedia.org/wiki/PostgreSQL</a:t>
            </a:r>
            <a:endParaRPr lang="th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F0E623-0924-CF6A-4D31-DFF4DA12455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F50CCE-8E9D-8786-C3EF-E9E0FC2E5B9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BDA8D-1F2E-F2FD-CE74-BFBC330854B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201022-DC84-666E-2BB9-2808A3692D5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440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C93A36-8D39-C4F4-E8E9-D961892E568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ชื่อเรื่องรอง 2">
            <a:extLst>
              <a:ext uri="{FF2B5EF4-FFF2-40B4-BE49-F238E27FC236}">
                <a16:creationId xmlns:a16="http://schemas.microsoft.com/office/drawing/2014/main" id="{8DC930A8-12A7-4856-B52E-477E77EBDAEF}"/>
              </a:ext>
            </a:extLst>
          </p:cNvPr>
          <p:cNvSpPr txBox="1">
            <a:spLocks/>
          </p:cNvSpPr>
          <p:nvPr/>
        </p:nvSpPr>
        <p:spPr>
          <a:xfrm>
            <a:off x="4861303" y="2518542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samitkoyom@gmail.com</a:t>
            </a:r>
          </a:p>
        </p:txBody>
      </p:sp>
      <p:sp>
        <p:nvSpPr>
          <p:cNvPr id="21" name="ชื่อเรื่องรอง 2">
            <a:extLst>
              <a:ext uri="{FF2B5EF4-FFF2-40B4-BE49-F238E27FC236}">
                <a16:creationId xmlns:a16="http://schemas.microsoft.com/office/drawing/2014/main" id="{5716E5A7-7A53-4A2E-9FB7-15AC51D49332}"/>
              </a:ext>
            </a:extLst>
          </p:cNvPr>
          <p:cNvSpPr txBox="1">
            <a:spLocks/>
          </p:cNvSpPr>
          <p:nvPr/>
        </p:nvSpPr>
        <p:spPr>
          <a:xfrm>
            <a:off x="4861303" y="2991904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ชื่อเรื่องรอง 2">
            <a:extLst>
              <a:ext uri="{FF2B5EF4-FFF2-40B4-BE49-F238E27FC236}">
                <a16:creationId xmlns:a16="http://schemas.microsoft.com/office/drawing/2014/main" id="{59E94743-CE5D-4AA0-9C62-C6B4CBA6086B}"/>
              </a:ext>
            </a:extLst>
          </p:cNvPr>
          <p:cNvSpPr txBox="1">
            <a:spLocks/>
          </p:cNvSpPr>
          <p:nvPr/>
        </p:nvSpPr>
        <p:spPr>
          <a:xfrm>
            <a:off x="4870748" y="3480265"/>
            <a:ext cx="5544616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faecebook.com/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ชื่อเรื่องรอง 2">
            <a:extLst>
              <a:ext uri="{FF2B5EF4-FFF2-40B4-BE49-F238E27FC236}">
                <a16:creationId xmlns:a16="http://schemas.microsoft.com/office/drawing/2014/main" id="{A1850EE5-3005-4DF2-A1F8-F1D10206FE04}"/>
              </a:ext>
            </a:extLst>
          </p:cNvPr>
          <p:cNvSpPr txBox="1">
            <a:spLocks/>
          </p:cNvSpPr>
          <p:nvPr/>
        </p:nvSpPr>
        <p:spPr>
          <a:xfrm>
            <a:off x="4871864" y="3953070"/>
            <a:ext cx="4536504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twitter.com/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iamsamit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ชื่อเรื่องรอง 2">
            <a:extLst>
              <a:ext uri="{FF2B5EF4-FFF2-40B4-BE49-F238E27FC236}">
                <a16:creationId xmlns:a16="http://schemas.microsoft.com/office/drawing/2014/main" id="{BC5091A9-5779-42A0-A8F3-06D0BC46A2EC}"/>
              </a:ext>
            </a:extLst>
          </p:cNvPr>
          <p:cNvSpPr txBox="1">
            <a:spLocks/>
          </p:cNvSpPr>
          <p:nvPr/>
        </p:nvSpPr>
        <p:spPr>
          <a:xfrm>
            <a:off x="4871864" y="4926680"/>
            <a:ext cx="5688632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linkedin.com/in/samit-koyom-72173348</a:t>
            </a:r>
          </a:p>
        </p:txBody>
      </p:sp>
      <p:sp>
        <p:nvSpPr>
          <p:cNvPr id="29" name="ชื่อเรื่องรอง 2">
            <a:extLst>
              <a:ext uri="{FF2B5EF4-FFF2-40B4-BE49-F238E27FC236}">
                <a16:creationId xmlns:a16="http://schemas.microsoft.com/office/drawing/2014/main" id="{F13DC858-AE26-4210-9E48-BFAB2DC70F1E}"/>
              </a:ext>
            </a:extLst>
          </p:cNvPr>
          <p:cNvSpPr txBox="1">
            <a:spLocks/>
          </p:cNvSpPr>
          <p:nvPr/>
        </p:nvSpPr>
        <p:spPr>
          <a:xfrm>
            <a:off x="4877265" y="4418569"/>
            <a:ext cx="3888432" cy="54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github.com/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iamsamitdev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EFE6F-E02F-4FFC-8ACA-53CFA005D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34" y="2540472"/>
            <a:ext cx="363735" cy="3637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7F26E0-CE08-4BE3-A110-F4B788502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87" y="4858028"/>
            <a:ext cx="399766" cy="3997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FA5BD8-D14B-452A-B5F7-AF27A3F07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04" y="4397737"/>
            <a:ext cx="399766" cy="3997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0BB9F3-5A2B-46B3-966F-D49A9DB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94" y="3931532"/>
            <a:ext cx="399766" cy="3997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7127FF-DA5D-429B-B848-874286C4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3" y="3445156"/>
            <a:ext cx="399766" cy="3997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C77BDF-0ACE-4750-AE70-CB24D12A4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3" y="2978951"/>
            <a:ext cx="399766" cy="399766"/>
          </a:xfrm>
          <a:prstGeom prst="rect">
            <a:avLst/>
          </a:prstGeom>
        </p:spPr>
      </p:pic>
      <p:sp>
        <p:nvSpPr>
          <p:cNvPr id="43" name="ชื่อเรื่องรอง 2">
            <a:extLst>
              <a:ext uri="{FF2B5EF4-FFF2-40B4-BE49-F238E27FC236}">
                <a16:creationId xmlns:a16="http://schemas.microsoft.com/office/drawing/2014/main" id="{E43C5378-3F60-4C1A-AB09-8EF5DD0DBF5E}"/>
              </a:ext>
            </a:extLst>
          </p:cNvPr>
          <p:cNvSpPr txBox="1">
            <a:spLocks/>
          </p:cNvSpPr>
          <p:nvPr/>
        </p:nvSpPr>
        <p:spPr>
          <a:xfrm>
            <a:off x="4151784" y="1743912"/>
            <a:ext cx="5688632" cy="69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th-TH" sz="4000" b="1" dirty="0">
                <a:solidFill>
                  <a:srgbClr val="0070C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อาจารย์สามิตร โกยม</a:t>
            </a:r>
            <a:endParaRPr lang="en-US" sz="3600" b="1" dirty="0">
              <a:solidFill>
                <a:srgbClr val="0070C0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5F2231-EA6B-307C-92AB-C9B0D9590E5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CFFA5E-C23F-AB56-BFDE-27B82BC9554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D70FA6-2C64-9A62-2286-6D1B3CBC7C1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054148-5461-E6B0-959E-7824EEF42E2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E40996F-EC1E-6C39-8F56-672755C8D5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9" y="1862343"/>
            <a:ext cx="1671103" cy="16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465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44670-EF09-C94A-41B7-44158332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CA0174-DC5A-DA81-C598-BEBCE7B2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96" y="395536"/>
            <a:ext cx="9288803" cy="11430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สถาปัตยกรรมของ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44D96-6E6B-C550-F5E3-4DAA395ECB2E}"/>
              </a:ext>
            </a:extLst>
          </p:cNvPr>
          <p:cNvSpPr/>
          <p:nvPr/>
        </p:nvSpPr>
        <p:spPr>
          <a:xfrm>
            <a:off x="548030" y="2564904"/>
            <a:ext cx="67267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เป็นระบบจัดการฐานข้อมูลแบบ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relational database management system (RDBMS)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ที่มีความซับซ้อนและมีประสิทธิภาพสูง สถาปัตยกรรมของ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นั้นออกแบบมาเพื่อรองรับการใช้งานที่หลากหลาย ตั้งแต่การใช้งานขนาดเล็กไปจนถึงการใช้งานขนาดใหญ่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EC030D-16B7-8D0A-15C4-40B78687C77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EAF9DDA-5341-BB32-25D8-DB1AE111275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88025-B81B-08B5-F72E-F4C696B35B2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5FD082-F5E6-DD77-BE24-D129E3EB5E3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1030" name="Picture 6" descr="Explain the Architecture Fundamentals in PostgreSQL - Coding Ninjas">
            <a:extLst>
              <a:ext uri="{FF2B5EF4-FFF2-40B4-BE49-F238E27FC236}">
                <a16:creationId xmlns:a16="http://schemas.microsoft.com/office/drawing/2014/main" id="{7F48149B-4CD2-ED4B-78A3-245EE52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28" y="692696"/>
            <a:ext cx="4357518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34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CF2A9-8C8D-842F-39A4-8290E295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568F31-19DF-2C55-76CC-B759DEFB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88" y="628407"/>
            <a:ext cx="10906158" cy="6572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องค์ประกอบหลักของ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BF95-917B-4857-42EB-DA53E0DD2B1C}"/>
              </a:ext>
            </a:extLst>
          </p:cNvPr>
          <p:cNvSpPr/>
          <p:nvPr/>
        </p:nvSpPr>
        <p:spPr>
          <a:xfrm>
            <a:off x="563788" y="1556792"/>
            <a:ext cx="111295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เซิร์ฟเวอร์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Server):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เซิร์ฟเวอร์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เป็นโปรแกรมหลักที่รับผิดชอบในการจัดการฐานข้อมูล เซิร์ฟเวอร์จะทำงานบนระบบปฏิบัติการ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Linux, Windows, macOS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และอื่นๆ</a:t>
            </a:r>
          </a:p>
          <a:p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ไคลเอนต์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Client):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ไคลเอนต์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เป็นโปรแกรมที่ใช้สำหรับเชื่อมต่อและโต้ตอบกับฐานข้อมูล ไคลเอนต์มีหลายประเภท เช่น </a:t>
            </a:r>
            <a:r>
              <a:rPr lang="en-US" sz="18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, </a:t>
            </a:r>
            <a:r>
              <a:rPr lang="en-US" sz="18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, </a:t>
            </a:r>
            <a:r>
              <a:rPr lang="en-US" sz="18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DBeaver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,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และอื่นๆ</a:t>
            </a:r>
          </a:p>
          <a:p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3. ฐานข้อมูล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ฐานข้อมูล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ประกอบไปด้วยชุดของตาราง (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Tables)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มุมมอง (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Views)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ฟังก์ชัน (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Functions)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และข้อมูลอื่นๆ</a:t>
            </a:r>
          </a:p>
          <a:p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4. ตาราง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Table):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ตาราง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เป็นโครงสร้างที่ใช้สำหรับจัดเก็บข้อมูล ตารางประกอบไปด้วยคอลัมน์ (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Columns)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และแถว (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Rows)</a:t>
            </a:r>
          </a:p>
          <a:p>
            <a:endParaRPr lang="en-US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5. </a:t>
            </a:r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คอลัมน์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Column):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คอลัมน์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คือชุดของข้อมูลที่มีประเภทเดียวกัน เช่น ตัวเลข ข้อความ วันที่ และอื่นๆ</a:t>
            </a:r>
          </a:p>
          <a:p>
            <a:endParaRPr lang="th-TH" sz="1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6. แถว (</a:t>
            </a:r>
            <a:r>
              <a:rPr lang="en-US" sz="1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Row):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แถว </a:t>
            </a:r>
            <a:r>
              <a:rPr lang="en-US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1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คือชุดของข้อมูลที่เกี่ยวข้องกัน แถวหนึ่งแถวจะประกอบไปด้วยข้อมูลในคอลัมน์ทั้งหมด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4EAFB-CFC5-2691-90E2-F5CEBE6FC8D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1BBF687-06A7-43FA-1271-88A931222A8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C04C5-C900-0DE2-1AAC-739DEB16A84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71F9F-8234-4948-6E59-DA148A3FCB0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472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A0790-09CE-F852-92CE-594335BE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35C0E-514E-C8E1-8A2B-07FF9EC9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88" y="628407"/>
            <a:ext cx="10906158" cy="6572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คุณสมบัติเด่นของ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3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FDBC5-48DD-E397-454F-10410386E429}"/>
              </a:ext>
            </a:extLst>
          </p:cNvPr>
          <p:cNvSpPr/>
          <p:nvPr/>
        </p:nvSpPr>
        <p:spPr>
          <a:xfrm>
            <a:off x="567739" y="1700808"/>
            <a:ext cx="10906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ความเสถียร: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เป็นระบบที่มีความเสถียรสูง เหมาะสำหรับการใช้งานที่ต้องการความน่าเชื่อถือ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ความปลอดภัย: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มีระบบความปลอดภัยที่แข็งแกร่ง ช่วยป้องกันข้อมูลจากการถูกโจรกรรม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ความยืดหยุ่น: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สามารถปรับแต่งให้เหมาะกับการใช้งานที่หลากหลาย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ความสามารถในการปรับขนาด: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สามารถรองรับการใช้งานขนาดใหญ่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ฟีเจอร์: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มีฟีเจอร์มากมาย เช่น การรองรับ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ACID transactions,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การสำรองข้อมูล, การกระจายข้อมูล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B5D1ED-4978-5C43-1E4A-EF151E2BB56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5681D9C-2ED3-27C8-03FA-ABD423B3C8D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630402-8AC1-44C7-1E3C-78663957945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2E7849-DB1F-D425-4E40-FCF97084C0E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650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7746-D589-16EB-5378-8262DB69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3D9F7-2A61-9228-9164-8487FF2A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88" y="476672"/>
            <a:ext cx="10906158" cy="6572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เหตุใด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จึงเป็นระบบฐานข้อมูลอันดับ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5EE5A7-EFE7-86E9-7FDB-A5D64814CCA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BC2135-823F-3AD9-59C7-26636B672E4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EABE17-7E04-B94F-277E-96CB0B9C960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4D8EF1-F405-8A86-8A88-6649B91BDC4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DD10706-59D7-3565-10FB-68025E21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12" y="1178050"/>
            <a:ext cx="8664110" cy="53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6802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8FB6D-2028-2D91-B3EE-579EDB26A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BB3C36-6825-4B00-970D-21C002AF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88" y="476672"/>
            <a:ext cx="10906158" cy="657200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เหตุใด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จึงเป็นระบบฐานข้อมูลอันดับ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77AF87-63CE-81EE-F8B5-58093146385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3C4CB6E-5C0B-DBEB-134F-35513777F08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ADDB5-76D2-D16E-50FB-C7D8A405CE9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71ED45-A99F-A3A9-04A6-BBCA8561A33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40D5DA-D412-C3D1-5087-D0DA97CE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309001"/>
            <a:ext cx="10430786" cy="46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278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653" y="169861"/>
            <a:ext cx="12192000" cy="576064"/>
          </a:xfrm>
        </p:spPr>
        <p:txBody>
          <a:bodyPr>
            <a:normAutofit/>
          </a:bodyPr>
          <a:lstStyle/>
          <a:p>
            <a:pPr algn="ctr"/>
            <a:r>
              <a:rPr lang="th-TH" sz="2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ความนิยมในตัว </a:t>
            </a:r>
            <a:r>
              <a:rPr lang="en-US" sz="2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th-TH" sz="2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8087F9-2C71-0CE8-3909-10672020FCC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5C8C82E-DBD7-1023-D5BF-7DAA6E8E1EC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64183D-5DCB-3509-9CE4-D9CC04EC876A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B84B4-0EC4-5DF5-015A-55DE2341775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D508F0-1B6D-877F-2F1F-3C42C13A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48" y="774806"/>
            <a:ext cx="8866695" cy="6083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747BA-01E5-7A90-B7F1-29C1B07A5CAE}"/>
              </a:ext>
            </a:extLst>
          </p:cNvPr>
          <p:cNvSpPr txBox="1"/>
          <p:nvPr/>
        </p:nvSpPr>
        <p:spPr>
          <a:xfrm>
            <a:off x="5663952" y="774806"/>
            <a:ext cx="410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https://db-engines.com/en/ranking</a:t>
            </a:r>
          </a:p>
        </p:txBody>
      </p:sp>
    </p:spTree>
    <p:extLst>
      <p:ext uri="{BB962C8B-B14F-4D97-AF65-F5344CB8AC3E}">
        <p14:creationId xmlns:p14="http://schemas.microsoft.com/office/powerpoint/2010/main" val="72094791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7760"/>
            <a:ext cx="12192000" cy="576064"/>
          </a:xfrm>
        </p:spPr>
        <p:txBody>
          <a:bodyPr>
            <a:normAutofit/>
          </a:bodyPr>
          <a:lstStyle/>
          <a:p>
            <a:pPr algn="ctr"/>
            <a:r>
              <a:rPr lang="th-TH" sz="2800" dirty="0">
                <a:latin typeface="Poppins" panose="00000500000000000000" pitchFamily="2" charset="0"/>
              </a:rPr>
              <a:t>ความนิยมในตัว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PostgreSQL</a:t>
            </a:r>
            <a:endParaRPr lang="th-TH" sz="2800" dirty="0">
              <a:latin typeface="Poppins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8087F9-2C71-0CE8-3909-10672020FCC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5C8C82E-DBD7-1023-D5BF-7DAA6E8E1EC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64183D-5DCB-3509-9CE4-D9CC04EC876A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B84B4-0EC4-5DF5-015A-55DE2341775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F747BA-01E5-7A90-B7F1-29C1B07A5CAE}"/>
              </a:ext>
            </a:extLst>
          </p:cNvPr>
          <p:cNvSpPr txBox="1"/>
          <p:nvPr/>
        </p:nvSpPr>
        <p:spPr>
          <a:xfrm>
            <a:off x="7824192" y="5700025"/>
            <a:ext cx="410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https://db-engines.com/en/ranking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2B95C-5734-9BB6-ACFA-1EFC1DED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442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91191E-612B-50F8-C2D8-00E78B64C6EA}"/>
              </a:ext>
            </a:extLst>
          </p:cNvPr>
          <p:cNvSpPr/>
          <p:nvPr/>
        </p:nvSpPr>
        <p:spPr>
          <a:xfrm>
            <a:off x="0" y="-4368"/>
            <a:ext cx="12192000" cy="6862367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68104" y="518856"/>
            <a:ext cx="10945300" cy="633464"/>
          </a:xfrm>
        </p:spPr>
        <p:txBody>
          <a:bodyPr>
            <a:noAutofit/>
          </a:bodyPr>
          <a:lstStyle/>
          <a:p>
            <a:pPr marL="45720" indent="0" algn="l">
              <a:buNone/>
            </a:pP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Pretest </a:t>
            </a:r>
            <a:r>
              <a:rPr lang="th-TH" sz="4400" b="1" dirty="0">
                <a:solidFill>
                  <a:schemeClr val="bg1"/>
                </a:solidFill>
                <a:latin typeface="Poppins" panose="00000500000000000000" pitchFamily="2" charset="0"/>
                <a:cs typeface="Sukhumvit Set" panose="02000506000000020004" pitchFamily="2" charset="-34"/>
              </a:rPr>
              <a:t>ทำแบบทดสอบก่อนเรียน</a:t>
            </a:r>
            <a:endParaRPr lang="en-US" sz="4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04" y="1921227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quizizz.com/join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612" y="1427361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เข้าทำแบบทดสอบที่ลิงก์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ป้อนรหัสเข้าห้องสอบ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9494" y="1427361"/>
            <a:ext cx="1944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ป้อนชื่อ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1957187"/>
            <a:ext cx="4934779" cy="20266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99494" y="4144294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</a:t>
            </a:r>
            <a:r>
              <a:rPr lang="th-TH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3</a:t>
            </a:r>
            <a:r>
              <a:rPr lang="en-US" sz="20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: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รอผู้สอน </a:t>
            </a:r>
            <a:r>
              <a:rPr lang="en-US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Start </a:t>
            </a:r>
            <a:r>
              <a:rPr lang="th-TH" sz="20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ข้อสอบ</a:t>
            </a:r>
            <a:endParaRPr lang="en-US" sz="20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5" y="4594990"/>
            <a:ext cx="3685808" cy="1933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49456-CF61-F481-4C97-AFE970A6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96" y="2502970"/>
            <a:ext cx="5519231" cy="3168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D8FF0C-418F-B44E-5265-704571E096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4"/>
          <a:stretch/>
        </p:blipFill>
        <p:spPr>
          <a:xfrm>
            <a:off x="3522556" y="1865542"/>
            <a:ext cx="2857500" cy="29503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077871-0D9A-A417-C51B-EEC1C2F80D9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74379DF-3E39-222D-25AF-E65385E3EF4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569AE-C8FD-ECDB-E126-48F2727F267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18418B-9899-29A6-1C98-7FB6963B28D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582484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D76BED-FB8C-7991-5D1D-8304F542BFC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F74C8BA-2D6A-8C15-F4A8-A2D2EF4D24D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69ADC0-8AEF-29EB-F8C8-D3AB616D7EC3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2F18ED-8C8C-665C-8DFC-1D50BD1AC5E6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7A88DC-731F-3071-36CD-B933D5160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34"/>
          <a:stretch/>
        </p:blipFill>
        <p:spPr>
          <a:xfrm>
            <a:off x="2301048" y="34836"/>
            <a:ext cx="7589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781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0165A7-4F78-9D92-8411-317461DBC6D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DC3BE88-FA2F-0F68-59CF-38C85923492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39DFF4-884D-9DAE-0292-143253D399F0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50CE0-60BA-FD06-1F9F-5A2D5C0427CB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434DD1-AB06-2D4E-484D-A29CEE25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46" y="0"/>
            <a:ext cx="8335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4278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479" y="1567594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Poppins" pitchFamily="2" charset="77"/>
                <a:cs typeface="Poppins" pitchFamily="2" charset="77"/>
              </a:rPr>
              <a:t>PostgreSQL vs MySQL</a:t>
            </a:r>
          </a:p>
        </p:txBody>
      </p:sp>
      <p:pic>
        <p:nvPicPr>
          <p:cNvPr id="3074" name="Picture 2" descr="https://miro.medium.com/max/2814/1*hmEi6A370amv5FyE-HLfvw@2x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65" y="2699641"/>
            <a:ext cx="6102429" cy="323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33E9AD1-3E1B-FFD3-62E7-ADECFEDBE79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044AE0C-9801-CDB3-FF17-9E8F95232EB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1F9144-49E4-3449-23AB-52BD193C9278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B5C3C4-FEDB-FCBB-914D-C12999557B31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46591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0431" y="878522"/>
            <a:ext cx="568863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PostgreSQL</a:t>
            </a:r>
            <a:endParaRPr lang="en-US" sz="1800" b="1" dirty="0">
              <a:latin typeface="Poppins" pitchFamily="2" charset="77"/>
              <a:cs typeface="Poppins" pitchFamily="2" charset="77"/>
            </a:endParaRPr>
          </a:p>
          <a:p>
            <a:br>
              <a:rPr lang="en-US" sz="18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Initial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1989 (35 Years)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License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Open source by PostgreSQL Global Development Group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Implementation language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C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Supported programming languages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.Net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, C, C++, Delphi, Java, Perl, PHP, Python,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Tcl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Cloud Hosting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Amazon, Google,  Microsoft, IBM </a:t>
            </a:r>
            <a:r>
              <a:rPr lang="th-TH" sz="1600" dirty="0">
                <a:latin typeface="Poppins" pitchFamily="2" charset="77"/>
              </a:rPr>
              <a:t>รวมถึงเจ้าหลัก ๆ อื่น ๆ</a:t>
            </a:r>
            <a:br>
              <a:rPr lang="th-TH" sz="1600" dirty="0">
                <a:latin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Partitioning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declarative partitioning (by range or by list) since PostgreSQL 10.0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Replication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PostgreSQL </a:t>
            </a:r>
            <a:r>
              <a:rPr lang="th-TH" sz="1600" dirty="0">
                <a:latin typeface="Poppins" pitchFamily="2" charset="77"/>
              </a:rPr>
              <a:t>ทำ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master-slave </a:t>
            </a:r>
            <a:r>
              <a:rPr lang="th-TH" sz="1600" dirty="0">
                <a:latin typeface="Poppins" pitchFamily="2" charset="77"/>
              </a:rPr>
              <a:t>ได้</a:t>
            </a:r>
            <a:br>
              <a:rPr lang="th-TH" sz="1600" dirty="0">
                <a:latin typeface="Poppins" pitchFamily="2" charset="77"/>
              </a:rPr>
            </a:br>
            <a:r>
              <a:rPr lang="en-US" sz="1600" dirty="0">
                <a:latin typeface="Poppins" pitchFamily="2" charset="77"/>
                <a:cs typeface="Poppins" pitchFamily="2" charset="77"/>
              </a:rPr>
              <a:t>Single master to one standby, Single master to multiple standbys, Hot Standby/Streaming Replication, Bi-Directional replication, Logical log streaming replication, Cascading replication</a:t>
            </a:r>
            <a:endParaRPr lang="en-US" sz="1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0016" y="878522"/>
            <a:ext cx="5688632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MySQL</a:t>
            </a:r>
          </a:p>
          <a:p>
            <a:br>
              <a:rPr lang="en-US" sz="18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Initial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1995 (29 Years)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License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Open source </a:t>
            </a:r>
            <a:r>
              <a:rPr lang="th-TH" sz="1600" dirty="0">
                <a:latin typeface="Poppins" pitchFamily="2" charset="77"/>
              </a:rPr>
              <a:t>ที่ถูก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Oracle </a:t>
            </a:r>
            <a:r>
              <a:rPr lang="th-TH" sz="1600" dirty="0">
                <a:latin typeface="Poppins" pitchFamily="2" charset="77"/>
              </a:rPr>
              <a:t>ซื้อไปแล้ว (ยังฟรีอยู่)</a:t>
            </a:r>
            <a:br>
              <a:rPr lang="th-TH" sz="1600" dirty="0">
                <a:latin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Implementation language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C and C++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Supported programming languages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Ada, C, C#, C++, D, Delphi, Eiffel, Erlang, Haskell, Java, JavaScript (Node.js), Objective-C,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OCaml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, Perl, PHP, Python, Ruby, Scheme,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Tcl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Cloud Hosting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Amazon, Google, Microsoft, IBM </a:t>
            </a:r>
            <a:r>
              <a:rPr lang="th-TH" sz="1600" dirty="0">
                <a:latin typeface="Poppins" pitchFamily="2" charset="77"/>
              </a:rPr>
              <a:t>รวมถึงเจ้าหลัก ๆ อื่น ๆ</a:t>
            </a:r>
            <a:br>
              <a:rPr lang="th-TH" sz="1600" dirty="0">
                <a:latin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Partitioning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horizontal partitioning,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sharding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with MySQL Cluster or MySQL Fabric</a:t>
            </a:r>
            <a:br>
              <a:rPr lang="en-US" sz="1600" dirty="0">
                <a:latin typeface="Poppins" pitchFamily="2" charset="77"/>
                <a:cs typeface="Poppins" pitchFamily="2" charset="77"/>
              </a:rPr>
            </a:br>
            <a:r>
              <a:rPr lang="en-US" sz="1600" b="1" dirty="0">
                <a:latin typeface="Poppins" pitchFamily="2" charset="77"/>
                <a:cs typeface="Poppins" pitchFamily="2" charset="77"/>
              </a:rPr>
              <a:t>Replication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 MySQL </a:t>
            </a:r>
            <a:r>
              <a:rPr lang="th-TH" sz="1600" dirty="0">
                <a:latin typeface="Poppins" pitchFamily="2" charset="77"/>
              </a:rPr>
              <a:t>ทำ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master-master </a:t>
            </a:r>
            <a:r>
              <a:rPr lang="th-TH" sz="1600" dirty="0">
                <a:latin typeface="Poppins" pitchFamily="2" charset="77"/>
              </a:rPr>
              <a:t>และ 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master-slave </a:t>
            </a:r>
            <a:r>
              <a:rPr lang="th-TH" sz="1600" dirty="0">
                <a:latin typeface="Poppins" pitchFamily="2" charset="77"/>
              </a:rPr>
              <a:t>ได้</a:t>
            </a:r>
            <a:br>
              <a:rPr lang="th-TH" sz="1600" dirty="0">
                <a:latin typeface="Poppins" pitchFamily="2" charset="77"/>
              </a:rPr>
            </a:br>
            <a:r>
              <a:rPr lang="en-US" sz="1600" dirty="0">
                <a:latin typeface="Poppins" pitchFamily="2" charset="77"/>
                <a:cs typeface="Poppins" pitchFamily="2" charset="77"/>
              </a:rPr>
              <a:t>Single master to one standby, Single master to multiple standbys, Single master to one standby to one or more standbys, Circular replication (A to B to C and back to A), Master to master</a:t>
            </a:r>
            <a:endParaRPr lang="en-US" sz="180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7683D-2D9D-072F-6E6D-A78AD4E899E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F784D1-74D1-B284-E76F-03280DB6482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770F2C-9BE9-876C-F907-F276A5487C14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03F71E-A82A-66EB-A3C0-B57BE4A472D0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65359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400" y="1597729"/>
            <a:ext cx="1108923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Concurrency</a:t>
            </a:r>
          </a:p>
          <a:p>
            <a:endParaRPr lang="en-US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การรองรับ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concurrency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เป็นหนึ่งในคุณสมบัติที่เราจำเป็นต้องพิจารณา เมื่อเราจะสร้างระบบขึ้นมาเพื่อให้รองรับ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user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ที่จะเข้ามา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access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ข้อมูลออกไปพร้อม ๆ กันจำนวนมาก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“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มี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Multi-version concurrency control (MVCC)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ในขณะที่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จะใช้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MVCC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ได้เฉพาะใน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innodb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เท่านั้น”</a:t>
            </a:r>
            <a:endParaRPr lang="th-TH" b="0" i="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43144F-1EC3-6BDA-7205-1F31F93C421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E7FCA1-F6B1-0820-0F58-58DE67CF3A7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98591-07DF-5D22-627A-07D7EB02A7A5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62FA1-8447-FB31-B422-8555BF2335D7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84746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7408" y="1484784"/>
            <a:ext cx="110892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NoSQL Feature / JSON support</a:t>
            </a:r>
          </a:p>
          <a:p>
            <a:endParaRPr lang="en-US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 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รองรับ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JSON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สามารถจัดการพวก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NoSQL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 รวมถึงรองรับ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native xml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สามารถใช้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key-value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เทียบค่า กับ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HSTORE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แล้วยังสามารถทำ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index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JSON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ในการเข้าถึงข้อมูลได้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 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รองรับข้อมูล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JSON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 แต่ไม่รองรับประเภท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NoSQL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ไม่สามารถทำ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index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JSON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ได้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D2061-87B0-6E05-6E6B-FCFA24D36F7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4B016A-4DC2-7B39-CBF1-D5173A9BE93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6BCA47-9728-B866-8C40-002C985F3523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9A04D-B3CD-260F-CE27-B3EDA9CE0382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87510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4447" y="1413063"/>
            <a:ext cx="1108923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</a:t>
            </a:r>
          </a:p>
          <a:p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 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ใช้งานกันอย่างแพร่หลายในระบบขนาดใหญ่ โดยมีความเร็วทั้งในการอ่าน และ เขียน ซึ่งจะเทพกว่านี้อีกหากใช้แบบเชิงพาณิชย์ เช่น การใช้งานพร้อม ๆ กันมาก ๆ โดยที่เขาเคลมว่า “จะไม่มีอาการ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LOCK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database…”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ซึ่งเขายังเคลมต่อไปอีกว่า ถ้าจะรีดประสิทธิภาพโดยรวมของ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เนี่ยต้องใช้การค้นหาที่ซับซ้อน ยังไม่พอเขาเคลมอีกหน่อยว่า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จะทำงานได้ดีในระบบ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OLTP/OLAP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เมื่อจำเป็นต้องอ่าน หรือ เขียน และ เมื่อมีการวิเคราะห์ข้อมูลอย่างละเอียด สุดท้าย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ทำงานได้ดีกับ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application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ที่เป็นพวก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Business Intelligence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เหมาะกับพวก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Data Warehousing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application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การวิเคราะห์ข้อมูลที่ต้องการความเร็วในการ อ่าน และ เขียน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DB21-F6E7-079F-0083-EB3241AE0D9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D51D1E8-CDFB-F104-BEA8-028CB00D597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F72D9-E548-6F88-DD53-3CE72573036B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BA71DE-FA08-DBDE-9C53-C316E2A47AEF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8404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407" y="1124744"/>
            <a:ext cx="110193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Performance</a:t>
            </a:r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en-US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 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ใช้งานกันอย่างแพร่หลายเช่นกัน สำหรับเว็บไซต์ที่ต้องการฐานข้อมูลเพียงเพื่อการทำธุรกรรม ข้อมูลที่ไม่ซับซ้อนมาก ซึ่งเมื่อต้องการจะค้นหาข้อมูลที่ซับซ้อนประสิทธิภาพจะลดลงไป… นอกจากนี้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ก็ยังโดนบลัฟไปอีกว่า ในระบบ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OLAP / OLTP MySQL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จะทำงานได้ดีก็ต่อเมื่อต้องการ “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READ”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เท่านั้น…</a:t>
            </a:r>
            <a:b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เมื่อรวมร่างระหว่าง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InnoDB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จะทำให้มีความเร็วในการอ่าน / เขียนที่ดีมากสำหรับ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OLTP</a:t>
            </a:r>
            <a:b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โดยรวมแล้ว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สามารถทำงานได้ดีกับสถานการณ์ที่มี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concurrency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สูง</a:t>
            </a:r>
            <a:b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อย่างไรก็ดี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ก็มีความน่าเชื่อถือ และ ทำงานได้ดีกับ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application Business Intelligence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เนื่องจาก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application Business Intelligence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มักจะใช้ “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READ”</a:t>
            </a:r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C3AE73-6DB2-C017-774A-44202F7DBCF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EA34FA5-4261-95CD-59A9-F4F3D74744E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757B1-982A-7902-9314-D977C5C1C26C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A2D35-3152-E0BE-0681-F03B952DD08F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75575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1384" y="1412776"/>
            <a:ext cx="1108923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Security</a:t>
            </a:r>
            <a:endParaRPr lang="en-US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en-US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 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SSL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ในการเชื่อมต่อกับ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client/server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นอกจากนั้นยังมีการเพิ่มประสิทธิภาพความปลอดภัยในตัวเรียกว่า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SE-PostgreSQL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ซึ่งเป็นการควบคุมการเข้าถึงตามหลักการความปลอดภัยของ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SELinux</a:t>
            </a:r>
            <a:endParaRPr lang="en-US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endParaRPr lang="th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 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ใช้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Access Control Lists (ACLs)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สำหรับการเชื่อมต่อ และ ตอนนี้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MySQL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ก็รองรับการเชื่อมต่อแบบ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SSL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แล้ว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4B728A-3CD1-9DA5-D9DF-41EB7E4D5CB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26515DB-1110-165D-2551-A622EEF664D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ukhumvit Set" panose="02000506000000020004" pitchFamily="2" charset="-34"/>
                <a:cs typeface="Sukhumvit Set" panose="02000506000000020004" pitchFamily="2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F3DD43-94B0-7FF2-7D1D-1E67C7FF800B}"/>
                </a:ext>
              </a:extLst>
            </p:cNvPr>
            <p:cNvSpPr txBox="1"/>
            <p:nvPr/>
          </p:nvSpPr>
          <p:spPr>
            <a:xfrm>
              <a:off x="8616280" y="6521609"/>
              <a:ext cx="296747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Poppins" pitchFamily="2" charset="77"/>
                  <a:cs typeface="Sukhumvit Set" panose="02000506000000020004" pitchFamily="2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8D581A-3A4D-D468-9C43-507E4C5165BA}"/>
                </a:ext>
              </a:extLst>
            </p:cNvPr>
            <p:cNvSpPr txBox="1"/>
            <p:nvPr/>
          </p:nvSpPr>
          <p:spPr>
            <a:xfrm>
              <a:off x="879352" y="6531643"/>
              <a:ext cx="300595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02-933-0427</a:t>
              </a:r>
              <a:endParaRPr lang="en-US" sz="1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33034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EED8-5355-50EB-1D44-06D33FC5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832F3-875D-937E-520D-6CF12F26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17" y="500970"/>
            <a:ext cx="12209417" cy="657200"/>
          </a:xfrm>
        </p:spPr>
        <p:txBody>
          <a:bodyPr>
            <a:normAutofit/>
          </a:bodyPr>
          <a:lstStyle/>
          <a:p>
            <a:pPr algn="ctr"/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ตัวอย่างการใช้งาน </a:t>
            </a: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ในโลกจริง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C505C2-C9F3-E736-CD1E-457B508A9E9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D686286-9E10-A701-20C4-3001C1FCA24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C12560-9924-7F8C-F87B-656F11E0AB2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EFFF4A-56B2-E273-885B-C1AE5BD709D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pic>
        <p:nvPicPr>
          <p:cNvPr id="2050" name="Picture 2" descr="Major players who use PostgreSQL">
            <a:extLst>
              <a:ext uri="{FF2B5EF4-FFF2-40B4-BE49-F238E27FC236}">
                <a16:creationId xmlns:a16="http://schemas.microsoft.com/office/drawing/2014/main" id="{9D435E60-D257-E171-19BD-FAA32981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1" y="1268760"/>
            <a:ext cx="10441160" cy="46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471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22B673-ED54-D17E-47B6-8793EBA3A679}"/>
              </a:ext>
            </a:extLst>
          </p:cNvPr>
          <p:cNvSpPr/>
          <p:nvPr/>
        </p:nvSpPr>
        <p:spPr>
          <a:xfrm>
            <a:off x="-30480" y="-42894"/>
            <a:ext cx="12252960" cy="6951315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2672922"/>
            <a:ext cx="6041404" cy="426899"/>
          </a:xfrm>
        </p:spPr>
        <p:txBody>
          <a:bodyPr>
            <a:noAutofit/>
          </a:bodyPr>
          <a:lstStyle/>
          <a:p>
            <a:pPr algn="l"/>
            <a:r>
              <a:rPr lang="th-TH" sz="28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ดาวน์โหลดเอกสารประกอบการอบรม</a:t>
            </a:r>
            <a:endParaRPr lang="en-US" sz="2800" dirty="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680" y="3284984"/>
            <a:ext cx="8208912" cy="81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bit.ly/</a:t>
            </a:r>
            <a:r>
              <a:rPr lang="en-US" sz="60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pgcanon</a:t>
            </a:r>
            <a:endParaRPr lang="en-US" sz="60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487747"/>
            <a:ext cx="1728192" cy="18381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23C384-6ED7-38C3-5D48-68D8DBF36BF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076B827-F682-4D5A-DDBF-FF652BE4F46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8108D2-DE57-3D8D-A426-BF6DEB79193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74ABA8-2276-983A-3F4B-87D732906D1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59826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4CE5-0EDD-0D54-3601-D7CC7D40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652B46-5ECB-1297-7AEC-6D3B267A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09" y="848047"/>
            <a:ext cx="9352381" cy="516190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45E937E-436A-A539-68E1-1BF2177870B5}"/>
              </a:ext>
            </a:extLst>
          </p:cNvPr>
          <p:cNvSpPr txBox="1">
            <a:spLocks/>
          </p:cNvSpPr>
          <p:nvPr/>
        </p:nvSpPr>
        <p:spPr>
          <a:xfrm>
            <a:off x="-17417" y="306350"/>
            <a:ext cx="12209417" cy="53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เวอร์ชั่นของ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และการ </a:t>
            </a:r>
            <a:r>
              <a:rPr lang="en-US" sz="2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Support</a:t>
            </a:r>
            <a:endParaRPr lang="th-TH" sz="24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8F39A-585F-D275-E0E1-D4B9FEDA6379}"/>
              </a:ext>
            </a:extLst>
          </p:cNvPr>
          <p:cNvSpPr/>
          <p:nvPr/>
        </p:nvSpPr>
        <p:spPr>
          <a:xfrm>
            <a:off x="2924990" y="6020361"/>
            <a:ext cx="6324601" cy="349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  <a:hlinkClick r:id="rId4"/>
              </a:rPr>
              <a:t>https://www.postgresql.org/support/versioning/</a:t>
            </a:r>
            <a:endParaRPr lang="en-US" sz="1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581FE-D8A8-D08E-053B-A0E2967E2FE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D50B482-FF41-80DB-FC46-6D8755DAFA0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F91C6E-3C34-E904-4CE5-39FE73CC3EC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7A5785-E44C-7EF7-A0D6-7AEA3A66957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E982D4-9AAC-8B7C-0FC9-9B0CDC53E44A}"/>
              </a:ext>
            </a:extLst>
          </p:cNvPr>
          <p:cNvSpPr/>
          <p:nvPr/>
        </p:nvSpPr>
        <p:spPr>
          <a:xfrm>
            <a:off x="1508926" y="3464504"/>
            <a:ext cx="9195586" cy="2545447"/>
          </a:xfrm>
          <a:prstGeom prst="rect">
            <a:avLst/>
          </a:prstGeom>
          <a:solidFill>
            <a:srgbClr val="C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CEA35-FE8D-B1F0-58AB-8A1B9A3E8ECE}"/>
              </a:ext>
            </a:extLst>
          </p:cNvPr>
          <p:cNvSpPr/>
          <p:nvPr/>
        </p:nvSpPr>
        <p:spPr>
          <a:xfrm>
            <a:off x="1508926" y="1351146"/>
            <a:ext cx="9195586" cy="2088232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8341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C9DDA-045A-7AE0-6F9E-3A7CFFD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7D8143-CCE1-B332-49C7-9511465F4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85BE6-6839-FD79-A62D-A721A822AB85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omputer with a logo on it&#10;&#10;Description automatically generated">
            <a:extLst>
              <a:ext uri="{FF2B5EF4-FFF2-40B4-BE49-F238E27FC236}">
                <a16:creationId xmlns:a16="http://schemas.microsoft.com/office/drawing/2014/main" id="{7AF4F367-2FE8-57FF-E8D3-983B5C9CE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1" y="1847713"/>
            <a:ext cx="2334870" cy="140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5C91F5-71E2-0C2E-C113-1C7E9DA013B7}"/>
              </a:ext>
            </a:extLst>
          </p:cNvPr>
          <p:cNvSpPr txBox="1"/>
          <p:nvPr/>
        </p:nvSpPr>
        <p:spPr>
          <a:xfrm>
            <a:off x="3213967" y="1847713"/>
            <a:ext cx="849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 </a:t>
            </a:r>
          </a:p>
          <a:p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&amp; macOS</a:t>
            </a:r>
            <a:endParaRPr lang="th-TH" sz="32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14B7A2-F453-3F41-23CF-C45D4595B57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B5B7C6B-940B-2773-C3BC-AA37A000C9C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5A3F04-9067-0CB3-1EEE-C53FE642807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D261C5-6460-2DC8-078B-9927FFFA2DE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30DCA7-8A65-6125-4A9E-DC0AC020526A}"/>
              </a:ext>
            </a:extLst>
          </p:cNvPr>
          <p:cNvSpPr txBox="1"/>
          <p:nvPr/>
        </p:nvSpPr>
        <p:spPr>
          <a:xfrm>
            <a:off x="3234526" y="3387650"/>
            <a:ext cx="8051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ดาวน์โหลดและติดตั้ง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ตั้งค่าการใช้งาน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เชื่อมต่อกับ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จัดการผู้ใช้และฐานข้อมูล</a:t>
            </a:r>
            <a:endParaRPr lang="en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723198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7A9E2-67C8-D8B5-4104-BC4B0A85117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0" y="476672"/>
            <a:ext cx="12192000" cy="1316269"/>
          </a:xfrm>
        </p:spPr>
        <p:txBody>
          <a:bodyPr>
            <a:noAutofit/>
          </a:bodyPr>
          <a:lstStyle/>
          <a:p>
            <a:pPr algn="ctr"/>
            <a:r>
              <a:rPr lang="th-TH" sz="4400" b="1" dirty="0">
                <a:solidFill>
                  <a:srgbClr val="3D3770"/>
                </a:solidFill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การเตรียมเครื่องมือ</a:t>
            </a:r>
          </a:p>
        </p:txBody>
      </p:sp>
      <p:pic>
        <p:nvPicPr>
          <p:cNvPr id="371714" name="Picture 2" descr="Programmers concept with flat design Free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 bwMode="auto">
          <a:xfrm>
            <a:off x="4512259" y="2132856"/>
            <a:ext cx="3167482" cy="3056593"/>
          </a:xfrm>
          <a:prstGeom prst="ellipse">
            <a:avLst/>
          </a:prstGeom>
          <a:ln w="63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A29B1D-663B-EC5A-E910-2738240965C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8A78F-F05D-C03D-5D21-B440B71D68A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A3A5E3-48D3-1E63-A107-44C39D5DA56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1BAC11-279B-8A38-57D3-FB9E574D930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2559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73D561-3C8A-4C88-E603-B4A6D7A4796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ACAF7-D783-48D0-B8F8-236DAA15E187}"/>
              </a:ext>
            </a:extLst>
          </p:cNvPr>
          <p:cNvSpPr txBox="1"/>
          <p:nvPr/>
        </p:nvSpPr>
        <p:spPr>
          <a:xfrm>
            <a:off x="879352" y="1262627"/>
            <a:ext cx="10977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th-TH" sz="4800" b="1" dirty="0">
                <a:solidFill>
                  <a:srgbClr val="3D3770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โปรแกรม </a:t>
            </a:r>
            <a:r>
              <a:rPr lang="en-US" sz="4800" b="1" dirty="0">
                <a:solidFill>
                  <a:srgbClr val="3D3770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(Tool and Editor) </a:t>
            </a:r>
            <a:r>
              <a:rPr lang="th-TH" sz="4800" b="1" dirty="0">
                <a:solidFill>
                  <a:srgbClr val="3D3770"/>
                </a:solidFill>
                <a:effectLst/>
                <a:latin typeface="IBM Plex Sans Thai" panose="020B0503050203000203" pitchFamily="34" charset="-34"/>
                <a:ea typeface="Times New Roman" panose="02020603050405020304" pitchFamily="18" charset="0"/>
                <a:cs typeface="IBM Plex Sans Thai" panose="020B0503050203000203" pitchFamily="34" charset="-34"/>
              </a:rPr>
              <a:t>ที่ใช้อบรม</a:t>
            </a:r>
            <a:endParaRPr lang="en-US" sz="4800" b="1" dirty="0">
              <a:solidFill>
                <a:srgbClr val="3D3770"/>
              </a:solidFill>
              <a:effectLst/>
              <a:latin typeface="IBM Plex Sans Thai" panose="020B0503050203000203" pitchFamily="34" charset="-34"/>
              <a:ea typeface="Times New Roman" panose="02020603050405020304" pitchFamily="18" charset="0"/>
              <a:cs typeface="IBM Plex Sans Thai" panose="020B05030502030002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DDE33-3939-49CA-8A23-70D65EEBFAE5}"/>
              </a:ext>
            </a:extLst>
          </p:cNvPr>
          <p:cNvSpPr txBox="1"/>
          <p:nvPr/>
        </p:nvSpPr>
        <p:spPr>
          <a:xfrm>
            <a:off x="899591" y="2316038"/>
            <a:ext cx="10409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buAutoNum type="arabicPeriod"/>
            </a:pPr>
            <a:r>
              <a:rPr lang="en-US" sz="3600" b="1" dirty="0">
                <a:latin typeface="Century Gothic" panose="020B0502020202020204" pitchFamily="34" charset="0"/>
                <a:cs typeface="IBM Plex Sans Thai" panose="020B0503050203000203" pitchFamily="34" charset="-34"/>
              </a:rPr>
              <a:t>PostgreSQL 16.x</a:t>
            </a:r>
          </a:p>
          <a:p>
            <a:pPr marL="446088" indent="-446088">
              <a:buFontTx/>
              <a:buAutoNum type="arabicPeriod"/>
            </a:pPr>
            <a:r>
              <a:rPr lang="en-US" sz="3600" b="1" dirty="0">
                <a:latin typeface="Century Gothic" panose="020B0502020202020204" pitchFamily="34" charset="0"/>
                <a:cs typeface="IBM Plex Sans Thai" panose="020B0503050203000203" pitchFamily="34" charset="-34"/>
              </a:rPr>
              <a:t>Visual Studio Code</a:t>
            </a:r>
            <a:endParaRPr lang="th-TH" sz="3600" b="1" dirty="0">
              <a:latin typeface="Century Gothic" panose="020B0502020202020204" pitchFamily="34" charset="0"/>
              <a:cs typeface="IBM Plex Sans Thai" panose="020B0503050203000203" pitchFamily="34" charset="-34"/>
            </a:endParaRPr>
          </a:p>
          <a:p>
            <a:pPr marL="446088" indent="-446088">
              <a:buFontTx/>
              <a:buAutoNum type="arabicPeriod"/>
            </a:pPr>
            <a:r>
              <a:rPr lang="en-US" sz="3600" b="1" dirty="0">
                <a:latin typeface="Century Gothic" panose="020B0502020202020204" pitchFamily="34" charset="0"/>
                <a:cs typeface="IBM Plex Sans Thai" panose="020B0503050203000203" pitchFamily="34" charset="-34"/>
              </a:rPr>
              <a:t>Docker Desktop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66FD8B-B960-BA01-D501-9C90AA3A237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B20F020-E740-A838-6F7B-53D4F90185F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9E347B-F4C2-FE81-1D34-1B341B4FC40C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C6E7D5-74A4-22DB-AE1D-6F1F9DE9ACB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50243-2012-AB32-75FD-E5FF98FC030A}"/>
              </a:ext>
            </a:extLst>
          </p:cNvPr>
          <p:cNvGrpSpPr/>
          <p:nvPr/>
        </p:nvGrpSpPr>
        <p:grpSpPr>
          <a:xfrm>
            <a:off x="3935760" y="4415283"/>
            <a:ext cx="1293285" cy="1293285"/>
            <a:chOff x="3224378" y="4431739"/>
            <a:chExt cx="1293285" cy="129328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62A3E7-A77B-F6EF-21C1-01A5E1FF3A50}"/>
                </a:ext>
              </a:extLst>
            </p:cNvPr>
            <p:cNvSpPr/>
            <p:nvPr/>
          </p:nvSpPr>
          <p:spPr>
            <a:xfrm>
              <a:off x="3224378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C819A07-FE92-6D3C-05F9-10528A89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515" y="4684351"/>
              <a:ext cx="1001009" cy="87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EECD3A-7698-244F-7813-8421F30AFB7C}"/>
              </a:ext>
            </a:extLst>
          </p:cNvPr>
          <p:cNvGrpSpPr/>
          <p:nvPr/>
        </p:nvGrpSpPr>
        <p:grpSpPr>
          <a:xfrm>
            <a:off x="7023950" y="4461149"/>
            <a:ext cx="1293285" cy="1293285"/>
            <a:chOff x="7854089" y="4431739"/>
            <a:chExt cx="1293285" cy="129328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4CE95B-F175-6AC7-201F-EAEB4614C544}"/>
                </a:ext>
              </a:extLst>
            </p:cNvPr>
            <p:cNvSpPr/>
            <p:nvPr/>
          </p:nvSpPr>
          <p:spPr>
            <a:xfrm>
              <a:off x="7854089" y="4431739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Press and Media Resources - Docker">
              <a:extLst>
                <a:ext uri="{FF2B5EF4-FFF2-40B4-BE49-F238E27FC236}">
                  <a16:creationId xmlns:a16="http://schemas.microsoft.com/office/drawing/2014/main" id="{24217639-8AA2-CAF5-FBA3-CD45C9877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447" y="4739439"/>
              <a:ext cx="805837" cy="68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A8D333-38C1-1A49-E764-D7170B4E93EF}"/>
              </a:ext>
            </a:extLst>
          </p:cNvPr>
          <p:cNvGrpSpPr/>
          <p:nvPr/>
        </p:nvGrpSpPr>
        <p:grpSpPr>
          <a:xfrm>
            <a:off x="5479583" y="4443151"/>
            <a:ext cx="1293285" cy="1293285"/>
            <a:chOff x="4768201" y="4459607"/>
            <a:chExt cx="1293285" cy="12932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7A7ABE-01CC-F442-07DE-780A545929DC}"/>
                </a:ext>
              </a:extLst>
            </p:cNvPr>
            <p:cNvSpPr/>
            <p:nvPr/>
          </p:nvSpPr>
          <p:spPr>
            <a:xfrm>
              <a:off x="4768201" y="4459607"/>
              <a:ext cx="1293285" cy="12932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078D79-CE91-7F6F-C365-7E563FE84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554" y="4782838"/>
              <a:ext cx="646821" cy="64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3458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A7B056-8F36-D33D-07D8-AB9DA333E90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1198" y="2901570"/>
            <a:ext cx="94488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F4F77-47F5-4BFA-BDF9-45C2374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61" b="72870" l="24188" r="72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2999" r="25227" b="23819"/>
          <a:stretch/>
        </p:blipFill>
        <p:spPr>
          <a:xfrm>
            <a:off x="4533206" y="3861048"/>
            <a:ext cx="3125588" cy="174665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31D0E26-90E4-95EB-C0F3-C37237B7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55" y="1073843"/>
            <a:ext cx="1777890" cy="1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B28649-80CE-234F-3E3B-A40EDBEBD48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D2C0CE-3B9D-6C29-B6D3-5F6B8B60EF73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8702A-26BC-EEAE-8657-51E863122FC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B171CF-EE08-B0C8-6870-231005C32CD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85756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4C711-AD26-B1DF-670C-F03033FE5A9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5400" y="1767303"/>
            <a:ext cx="11017224" cy="864096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th-TH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7408" y="2816562"/>
            <a:ext cx="10225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Download PostgreSQL 16.x installer for Windows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PostgreSQL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Verify the installation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B39A5-321A-0426-5AF6-8A962C90F36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C8DD462-9530-DC93-1123-B6AF36BA6DD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70A58B-8EAF-18C4-FBE6-68E1315C31DD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A33718-0026-A772-42E9-26CA99960DC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35883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9F0044-E047-DC1A-2B74-958F654ED68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Poppins" pitchFamily="2" charset="77"/>
                <a:cs typeface="Poppins" pitchFamily="2" charset="77"/>
              </a:rPr>
              <a:t>Download PostgreSQL </a:t>
            </a:r>
            <a:br>
              <a:rPr lang="en-US" sz="4800" dirty="0">
                <a:latin typeface="Poppins" pitchFamily="2" charset="77"/>
                <a:cs typeface="Poppins" pitchFamily="2" charset="77"/>
              </a:rPr>
            </a:br>
            <a:r>
              <a:rPr lang="en-US" sz="4800" dirty="0">
                <a:latin typeface="Poppins" pitchFamily="2" charset="77"/>
                <a:cs typeface="Poppins" pitchFamily="2" charset="77"/>
              </a:rPr>
              <a:t>for Windows</a:t>
            </a:r>
            <a:endParaRPr lang="th-TH" sz="4800" dirty="0">
              <a:latin typeface="Poppins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B2F65-DBE2-4635-D463-52F0151FD1C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828C46E-C58A-9ABD-E8C5-641D63C1332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91FE01-90F8-103D-5AAB-CE814099432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C1F39C-FE7E-E9B6-456D-FF031767E64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92592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A2BF3D-D8D8-0895-F4FE-9283E18426D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42120" y="332656"/>
            <a:ext cx="11142512" cy="53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installers</a:t>
            </a:r>
            <a:endParaRPr lang="th-TH" sz="32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400" y="709853"/>
            <a:ext cx="10128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  <a:hlinkClick r:id="rId3"/>
              </a:rPr>
              <a:t>https://www.postgresql.org/download/windows/</a:t>
            </a:r>
            <a:endParaRPr lang="en-US" sz="1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675857-DD6E-B884-088E-856C7E889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54" y="1208166"/>
            <a:ext cx="7530618" cy="48736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0CD0CB-325E-9274-1BB1-773A756A831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A46F1B6-0464-FDE4-998C-C2DDEEB44BF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41D07-4665-083C-9626-8E3EBD79AAB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A1C9EE-259E-77FE-A8F6-3BA00A0F607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03098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7CCA79-6F14-CF8E-496B-B5DB8606266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2120" y="701055"/>
            <a:ext cx="11142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BM Plex Sans Thai" panose="020B0503050203000203" pitchFamily="34" charset="-34"/>
                <a:cs typeface="IBM Plex Sans Thai" panose="020B0503050203000203" pitchFamily="34" charset="-34"/>
                <a:hlinkClick r:id="rId3"/>
              </a:rPr>
              <a:t>https://www.postgresql.org/download/windows/</a:t>
            </a:r>
            <a:endParaRPr lang="en-US" sz="16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9992-B71A-5D57-4FB1-32274589CB47}"/>
              </a:ext>
            </a:extLst>
          </p:cNvPr>
          <p:cNvSpPr txBox="1">
            <a:spLocks/>
          </p:cNvSpPr>
          <p:nvPr/>
        </p:nvSpPr>
        <p:spPr>
          <a:xfrm>
            <a:off x="642120" y="332656"/>
            <a:ext cx="11142512" cy="53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installers</a:t>
            </a:r>
            <a:endParaRPr lang="th-TH" sz="32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115EE8E-218F-50A4-59FD-22108EA6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25801"/>
            <a:ext cx="7776864" cy="50311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3741A1-BDE4-2FD1-D1EC-29A132D6D273}"/>
              </a:ext>
            </a:extLst>
          </p:cNvPr>
          <p:cNvSpPr/>
          <p:nvPr/>
        </p:nvSpPr>
        <p:spPr>
          <a:xfrm>
            <a:off x="3503712" y="2708920"/>
            <a:ext cx="1224136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FEB878-2759-CBEE-0AC9-02D72996BAA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1B7148B-464E-3AEE-58C6-147E64BF398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B22B83-DC00-10AF-3615-9B94A09823E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76D745-AF2F-D030-FC72-A431B1EDF91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82336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24912B-8CEA-1BB7-04E5-D1A2CA73B22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5F573-EEAF-874C-CA7E-A980AE95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3" y="814111"/>
            <a:ext cx="9057572" cy="6008429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0" y="216213"/>
            <a:ext cx="12192000" cy="560903"/>
          </a:xfrm>
        </p:spPr>
        <p:txBody>
          <a:bodyPr>
            <a:normAutofit/>
          </a:bodyPr>
          <a:lstStyle/>
          <a:p>
            <a:pPr algn="ctr"/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ดาวน์โหลดชุดติดตั้ง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24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8423" y="5934901"/>
            <a:ext cx="862128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https://www.enterprisedb.com/downloads/postgres-postgresql-downloads</a:t>
            </a:r>
            <a:endParaRPr lang="en-GB" sz="2000" dirty="0">
              <a:solidFill>
                <a:schemeClr val="accent2"/>
              </a:solidFill>
              <a:latin typeface="DBHelvethaicaX-65Med" pitchFamily="2" charset="-34"/>
              <a:cs typeface="DBHelvethaicaX-65Med" pitchFamily="2" charset="-34"/>
            </a:endParaRPr>
          </a:p>
        </p:txBody>
      </p:sp>
      <p:sp>
        <p:nvSpPr>
          <p:cNvPr id="4" name="Oval 3"/>
          <p:cNvSpPr/>
          <p:nvPr/>
        </p:nvSpPr>
        <p:spPr>
          <a:xfrm>
            <a:off x="7830495" y="2886844"/>
            <a:ext cx="720080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FC2793-0100-50C4-C53E-70AA99BC403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8D5C1A4-9928-22D2-C085-BF71E9196FE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5A5387-B632-2F69-E03C-FDB0C6FDEE2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95BEB5-B8CF-5ED2-08D0-82E7A205010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5650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1E3B4-9C04-E387-7B49-D4A8425D3762}"/>
              </a:ext>
            </a:extLst>
          </p:cNvPr>
          <p:cNvSpPr/>
          <p:nvPr/>
        </p:nvSpPr>
        <p:spPr>
          <a:xfrm>
            <a:off x="-30480" y="-42894"/>
            <a:ext cx="12252960" cy="6951315"/>
          </a:xfrm>
          <a:prstGeom prst="rect">
            <a:avLst/>
          </a:prstGeom>
          <a:gradFill flip="none" rotWithShape="1">
            <a:gsLst>
              <a:gs pos="0">
                <a:srgbClr val="3D3770">
                  <a:shade val="30000"/>
                  <a:satMod val="115000"/>
                </a:srgbClr>
              </a:gs>
              <a:gs pos="50000">
                <a:srgbClr val="3D3770">
                  <a:shade val="67500"/>
                  <a:satMod val="115000"/>
                </a:srgbClr>
              </a:gs>
              <a:gs pos="100000">
                <a:srgbClr val="3D377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716" y="914067"/>
            <a:ext cx="604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Course Outline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716" y="2829892"/>
            <a:ext cx="1052733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บทนำ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 เหตุใดจึงเป็นระบบฐานข้อมูลอันดับ 1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15.x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&amp; macOS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3: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เรียนรู้วิธีใช้ </a:t>
            </a:r>
            <a:r>
              <a:rPr lang="en-US" sz="2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4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ในการจัดการ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4: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เรียนรู้คำสั่ง </a:t>
            </a:r>
            <a:r>
              <a:rPr lang="en-US" sz="2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psql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พื้นฐานสำหรับการใช้งาน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5: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เรียนรู้วิธีเขียนคิวรี</a:t>
            </a:r>
            <a:r>
              <a:rPr lang="th-TH" sz="2200" dirty="0" err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่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SQL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พื้นฐาน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6: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เรียนรู้การปรับแต่งประสิทธิภาพ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7: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กับ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Docker</a:t>
            </a:r>
          </a:p>
          <a:p>
            <a:r>
              <a:rPr lang="en-US" sz="2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8: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การใช้งาน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sz="22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Vercel Cloud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716" y="1757752"/>
            <a:ext cx="772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for Administration (3 Days)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B83C1-1D59-1C1F-1813-7412920AB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591" y="877390"/>
            <a:ext cx="1362988" cy="14497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DFF811-5462-660E-0FA0-A3A5636438D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2B95F1A-447F-2706-0A33-3C7354534AC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C229A-4A48-AD85-05BA-76C4F933DD8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019585-B293-A6FB-6833-6FAD589BD2F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478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C66B3-05B4-6274-E072-5BBB593F291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Poppins" pitchFamily="2" charset="77"/>
                <a:cs typeface="Poppins" pitchFamily="2" charset="77"/>
              </a:rPr>
              <a:t>Installing PostgreSQL 16.x</a:t>
            </a:r>
            <a:endParaRPr lang="th-TH" sz="5400" b="1" dirty="0">
              <a:latin typeface="Poppins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3BDA7-E77D-1A24-72D0-51635671908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6888510-725C-D9E8-A190-98C64BAA776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8750D3-87E6-68A1-663C-45E985347BC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C8BAD-9471-DCFF-90AE-EA674E1FB79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30758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" y="-16714"/>
            <a:ext cx="12252960" cy="68814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98F7BD-CC64-BA90-94B0-49C3236278A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9C74AD7F-CA60-3DFA-A023-F1A11662732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0ED4C-575D-9CF8-4454-AB1AB932A9C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EFCBD9-73BB-A00E-5857-1E2748C3E55E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40915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87E0A1-1C0B-182D-7F82-B105128117D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41286A-BF3A-ADC4-A56F-D4636EE72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3" y="1268760"/>
            <a:ext cx="5257800" cy="41148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6E04D9-21C2-731C-66D2-D8EBDB6D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268019"/>
            <a:ext cx="5257800" cy="41148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6E44CC-AC6D-8367-5A8C-8DD2621FB52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341E5A4-5B39-0EEE-1877-4F97E019CAD0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BBA65-6E49-F51B-8603-47C8BE300D9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9ACDB-1043-5C85-C96A-96EF620398D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33177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667115-C0F6-6368-4CE3-E9391297E10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11AE-CDDE-1E67-6606-F12F3F48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84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D345FD-F8AC-B485-B5C2-535628219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371600"/>
            <a:ext cx="5257800" cy="411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83309F0-BB8E-0B0F-10E7-429CE48B566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832B8F3-5D90-9275-919E-44BC3BC72D3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DDC7C-8D7C-3601-040D-E849B11D16A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755C62-1B88-5499-F56B-4B41F1D95B3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833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C65FF9-53D7-77EE-FDB1-068E71004F1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login&#10;&#10;Description automatically generated">
            <a:extLst>
              <a:ext uri="{FF2B5EF4-FFF2-40B4-BE49-F238E27FC236}">
                <a16:creationId xmlns:a16="http://schemas.microsoft.com/office/drawing/2014/main" id="{F1C35F1D-4021-7E02-6DE9-32390E46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0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EB0AF2-DC4B-36F8-0DCF-B279D8F1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371600"/>
            <a:ext cx="5257800" cy="4114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284ECF-E651-5321-00F7-8DF80B6AB1FC}"/>
              </a:ext>
            </a:extLst>
          </p:cNvPr>
          <p:cNvSpPr/>
          <p:nvPr/>
        </p:nvSpPr>
        <p:spPr>
          <a:xfrm>
            <a:off x="2999656" y="2627050"/>
            <a:ext cx="936104" cy="2160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123456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9988D-9D07-632D-EAD6-6D4BCFA3749B}"/>
              </a:ext>
            </a:extLst>
          </p:cNvPr>
          <p:cNvSpPr/>
          <p:nvPr/>
        </p:nvSpPr>
        <p:spPr>
          <a:xfrm>
            <a:off x="2999656" y="2865018"/>
            <a:ext cx="936104" cy="2160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123456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15B64-C9F0-6954-BE2F-AA93888CE9A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F1F0873-006A-4A03-5792-B1F5493E26C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E65787-E2FF-BE55-7B1D-288D13D8F47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A0203-463C-B239-A6D8-7F1C982D18A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548788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144BD4-9AD1-BE68-E50D-BE1701DAA9B3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4EBFDC-AC3F-A6BE-5316-620E55CD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19D7A0-01EF-C2F8-AD19-A304CC7C3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371600"/>
            <a:ext cx="5257800" cy="411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FF7CCC1-1A3D-F5C5-87A9-C4985C7D06D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27AC35D1-3905-4F14-A5D9-BB43337D316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896642-6E48-67A9-156E-2EB1E93D640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D102D4-BE1F-EDE5-71FF-65390B4A3A1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47844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D31ACD-200A-92DF-F319-9B82BA7725A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B30F24-5BDD-8ED1-56EC-BBEB0404E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71600"/>
            <a:ext cx="5257800" cy="4114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347FDF-C77D-BB58-65B4-BC34A4BAD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10" y="1371600"/>
            <a:ext cx="5257800" cy="4114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4C70FC-1DA2-2C91-5604-685DAF8D61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4F1D045-B978-2707-1B0D-494C6DB9EBF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39F95C-7759-A462-F6A8-945FBFF7E30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64DA1E-59FA-8460-F232-755EECCEB8C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91574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9671D1-19B4-D01D-0D70-5AA9DE4EC29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4875E9-709B-85BD-2B95-BCE712FB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372075"/>
            <a:ext cx="5256584" cy="4113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7FC12-CB95-7786-7B8A-1F0C5AAE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4" t="7445"/>
          <a:stretch/>
        </p:blipFill>
        <p:spPr>
          <a:xfrm>
            <a:off x="5747300" y="1372075"/>
            <a:ext cx="5955661" cy="411384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8C8010-A9F6-F306-F913-1BA71AE51BE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6937074-AD31-2292-C5D5-C0B0D7047DB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BBC649-8026-8774-7F37-F5205E347F9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C22486-27D7-B3DA-1E90-2B2EB7244E3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29067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A70678-40FC-98F3-FBA7-BEA995CB05C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7616" y="1844824"/>
            <a:ext cx="9144000" cy="3528392"/>
          </a:xfrm>
        </p:spPr>
        <p:txBody>
          <a:bodyPr>
            <a:noAutofit/>
          </a:bodyPr>
          <a:lstStyle/>
          <a:p>
            <a:pPr algn="ctr"/>
            <a: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</a:t>
            </a:r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Path </a:t>
            </a:r>
            <a: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b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th-TH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48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th-TH" sz="4800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A6EC17-564C-F4EB-8E24-4390C9F6D98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20984F5-68F3-9668-3126-555801101EC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5D2BAE-3B0E-7F5F-E43D-8D73813EA9E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5EB2DD-761F-C54B-63FE-89BF905695E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4483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8BCF9B-7468-971D-21C0-A10DA0FD45D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233248" cy="836712"/>
          </a:xfrm>
        </p:spPr>
        <p:txBody>
          <a:bodyPr>
            <a:noAutofit/>
          </a:bodyPr>
          <a:lstStyle/>
          <a:p>
            <a:r>
              <a:rPr lang="th-TH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60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6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6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7234" y="5719659"/>
            <a:ext cx="11026525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1. เข้าไปที่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System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เลือก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Advanced system setting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ดังภาพ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97360"/>
            <a:ext cx="3923809" cy="44571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4A06DF-CAAD-B5C4-7968-8A60DA10D9F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7C595F8-B225-597B-C46A-E01ABE8F19F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3C3C5-0A05-0D32-87B2-4EE8F1702DD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1E17C-2323-F1B0-ECD2-AF74290E821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5751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1EB0-3BF5-2B67-033A-6529347A1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679FE2-B466-95B6-F7F9-817479D26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94844-A74A-95AD-3AC3-6EA0009E1628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omputer with a logo on it&#10;&#10;Description automatically generated">
            <a:extLst>
              <a:ext uri="{FF2B5EF4-FFF2-40B4-BE49-F238E27FC236}">
                <a16:creationId xmlns:a16="http://schemas.microsoft.com/office/drawing/2014/main" id="{2A5A451F-0325-D384-F2D9-23581E58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88" y="1181908"/>
            <a:ext cx="2166888" cy="1300133"/>
          </a:xfrm>
          <a:prstGeom prst="rect">
            <a:avLst/>
          </a:prstGeom>
        </p:spPr>
      </p:pic>
      <p:pic>
        <p:nvPicPr>
          <p:cNvPr id="14" name="Picture 13" descr="A computer with a logo on the screen&#10;&#10;Description automatically generated">
            <a:extLst>
              <a:ext uri="{FF2B5EF4-FFF2-40B4-BE49-F238E27FC236}">
                <a16:creationId xmlns:a16="http://schemas.microsoft.com/office/drawing/2014/main" id="{27CD46F1-FC97-7F72-3226-730CE732C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908"/>
            <a:ext cx="2166888" cy="1300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C3123F-F8A9-2391-9E05-A1ECDACA6AF8}"/>
              </a:ext>
            </a:extLst>
          </p:cNvPr>
          <p:cNvSpPr txBox="1"/>
          <p:nvPr/>
        </p:nvSpPr>
        <p:spPr>
          <a:xfrm>
            <a:off x="1271464" y="2862950"/>
            <a:ext cx="1019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4000" b="1" dirty="0">
                <a:latin typeface="Poppins" pitchFamily="2" charset="77"/>
                <a:cs typeface="Poppins" pitchFamily="2" charset="77"/>
              </a:rPr>
              <a:t>DAY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97BA6-CCA1-4929-D4FE-2046B6984E78}"/>
              </a:ext>
            </a:extLst>
          </p:cNvPr>
          <p:cNvSpPr txBox="1"/>
          <p:nvPr/>
        </p:nvSpPr>
        <p:spPr>
          <a:xfrm>
            <a:off x="1271464" y="3865661"/>
            <a:ext cx="10369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1: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 เหตุใดจึงเป็นระบบฐานข้อมูลอันดับ 1</a:t>
            </a: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2: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 &amp; macOS</a:t>
            </a:r>
          </a:p>
          <a:p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3: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เรียนรู้วิธีใช้ </a:t>
            </a:r>
            <a:r>
              <a:rPr lang="en-US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pgAdmin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4 </a:t>
            </a:r>
            <a:r>
              <a:rPr lang="th-TH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ในการจัดการ </a:t>
            </a:r>
            <a:r>
              <a:rPr lang="en-US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endParaRPr lang="en-TH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874264-B80D-CC6B-A50E-403D96A5EE1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9F8B748-4AB4-F6D3-5CA9-44DBFB72AA8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FF6972-5CDD-755F-D213-F2F6AFB387E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74600-8B18-159A-64D9-1B4A3308038B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725366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2756EC-D647-C3EE-20B6-3502E910281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80728"/>
            <a:ext cx="5885714" cy="5571429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479376" y="288032"/>
            <a:ext cx="11268744" cy="836712"/>
          </a:xfrm>
        </p:spPr>
        <p:txBody>
          <a:bodyPr>
            <a:noAutofit/>
          </a:bodyPr>
          <a:lstStyle/>
          <a:p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1744" y="4725144"/>
            <a:ext cx="7956376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2. ที่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System variable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ด้านล่างเลือก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แล้ว</a:t>
            </a:r>
            <a:r>
              <a:rPr lang="th-TH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คลิ๊ก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ปุ่ม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Edit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52857-8DF4-461A-89D6-87D605A3680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9CD1FFB-1341-1992-51F0-110B014D852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EFFAEE-C658-8052-1D54-E6737429DC1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257AE2-B1D1-3D0C-B76D-0D64D0AB4C4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8236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66229F-BED6-B50F-AD27-E7A7C826AF2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B9929-6513-FDD8-3A13-3B881219D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4" t="7445"/>
          <a:stretch/>
        </p:blipFill>
        <p:spPr>
          <a:xfrm>
            <a:off x="767408" y="1002211"/>
            <a:ext cx="7632848" cy="5272359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623392" y="260648"/>
            <a:ext cx="11124728" cy="836712"/>
          </a:xfrm>
        </p:spPr>
        <p:txBody>
          <a:bodyPr>
            <a:noAutofit/>
          </a:bodyPr>
          <a:lstStyle/>
          <a:p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1744" y="5085184"/>
            <a:ext cx="7956376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3. เตรียม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2400" dirty="0" err="1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ที่ติดตั้งไว้ ในตัวอย่างคือ </a:t>
            </a:r>
            <a:b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   C:\Program Files\PostgreSQL\15\bin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9E15CF-762E-3E89-900F-CEF9BC4372AF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290399-04DA-7FD4-3A12-6068E131596B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E62ED9-481B-7CC2-5ED9-FCC8E752FCF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16AC2A-38A1-C73C-6896-A00BEE51D91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788044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10C631-90C2-3DFE-7B80-23912BA63E1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672268" y="246968"/>
            <a:ext cx="11184372" cy="836712"/>
          </a:xfrm>
        </p:spPr>
        <p:txBody>
          <a:bodyPr>
            <a:noAutofit/>
          </a:bodyPr>
          <a:lstStyle/>
          <a:p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การกำหนด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ของ </a:t>
            </a:r>
            <a:r>
              <a:rPr lang="en-US" sz="3200" dirty="0" err="1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  </a:t>
            </a:r>
            <a:r>
              <a:rPr lang="th-TH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ให้กับ </a:t>
            </a:r>
            <a:r>
              <a:rPr lang="en-US" sz="3200" dirty="0">
                <a:effectLst/>
                <a:latin typeface="IBM Plex Sans Thai" panose="020B0503050203000203" pitchFamily="34" charset="-34"/>
                <a:cs typeface="IBM Plex Sans Thai" panose="020B0503050203000203" pitchFamily="34" charset="-34"/>
              </a:rPr>
              <a:t>Windows</a:t>
            </a:r>
            <a:endParaRPr lang="en-GB" sz="32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582" y="5736905"/>
            <a:ext cx="10729192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4. วาง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ที่ได้ลงไป แล้วคลิ๊ก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 OK</a:t>
            </a:r>
            <a:endParaRPr lang="en-GB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20B66-7BA2-3DEA-627D-46959E1B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76" y="794141"/>
            <a:ext cx="5019048" cy="47714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920DBF-E939-B9F9-D968-F0E447D6BAA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1719E87-380C-23A8-2426-BFF97F21763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238EE-BCA0-CA99-A4A8-9150E03F568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50A506-38A3-54AA-88C5-E405A4A86733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29887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A521DF-B3A6-2E79-5603-7528E8F24FFB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2708920"/>
            <a:ext cx="11233248" cy="165618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atin typeface="Poppins" pitchFamily="2" charset="77"/>
                <a:cs typeface="Poppins" pitchFamily="2" charset="77"/>
              </a:rPr>
              <a:t>Verify the Installation</a:t>
            </a:r>
            <a:endParaRPr lang="th-TH" sz="6000" b="1" dirty="0">
              <a:latin typeface="Poppins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5ACE73-AF14-CCF8-4161-2C04C15B003D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04A6891-842B-3B88-2329-A8E8455537A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F0D40C-F71E-5DD8-A9A8-52F6F5978C1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A89DE6-83C8-0645-18DD-F3BC1564955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978387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4FE21-0687-9FDF-0465-EE65F1FB3AE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99FAB-17EF-7692-F5CE-8070DD9D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268760"/>
            <a:ext cx="11377264" cy="40474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6704D0-77D2-BDA9-A867-046E5153F92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30CCEA5-C2C0-B164-BE1C-E6F84F2575D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27E8A1-B6E4-538C-3955-BF40399FA299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BF95D8-09CE-8BEE-2731-CA24702A44F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42968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3A4921-9ADB-44A7-BEE2-16DD4FA9D7B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29" y="379226"/>
            <a:ext cx="5591709" cy="59038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31703" y="2564904"/>
            <a:ext cx="2520280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FE33B6-1F91-788B-398F-7C80F2E2514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8056E62-9753-C307-8259-A57C2114FD7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415F-C2AC-6692-3D67-47D1A949032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99D200-BC3F-3EE9-D0D2-E356EDE8056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589037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0"/>
            <a:ext cx="11640616" cy="661416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9336" y="1196752"/>
            <a:ext cx="1512168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498E1C-AE8A-FAC2-C0EB-9B4ABCE72EA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22EFDE4-F8B9-0684-E6D4-0526BD8BCD9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796B0B-AFAC-C7B5-9207-18A8634FF72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0BE430-E084-9F00-4FE8-00F534311858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932035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" y="0"/>
            <a:ext cx="1205979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67808" y="2780928"/>
            <a:ext cx="1512168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976CBA-704B-AFE5-23D8-74FB2DF1162C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233190C-8A20-BE7B-FDB7-D0BDEC311B2E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7F3B98-7141-6040-5683-E871C4962F4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F8FAC-7039-7277-70C4-6BF744A77D8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72708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0D6A83-E577-AAB2-D6D8-5C23D047B83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6C9E0-D538-50A2-EFF7-300F86C2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4" y="0"/>
            <a:ext cx="11182472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4764" y="729192"/>
            <a:ext cx="1512168" cy="2880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4D92B-FDB7-DD67-6025-7B3EDDE3B42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5253230-6AE4-6040-6AAA-246EA7E32B5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43CDF-8F4E-4B23-4C11-3914B809AB8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BFB9B-682A-A773-05C5-91D5B82513D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789565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67AF8C-611F-8E9A-0B48-AF7B3819F22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1198" y="2901570"/>
            <a:ext cx="9448800" cy="88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sz="48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</a:t>
            </a:r>
            <a:endParaRPr lang="th-TH" sz="48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1D0E26-90E4-95EB-C0F3-C37237B7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55" y="1073843"/>
            <a:ext cx="1777890" cy="1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A7B1B-6812-589B-092B-3CF668301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558" b="83315" l="0" r="9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98" y="3573016"/>
            <a:ext cx="2666204" cy="23649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49D7DC-1581-5179-AC77-ABDEA703EE4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8467B0-4959-1B29-69B2-DB8E4DB6023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8FA7B0-B737-BCC4-EBF4-4A443483AE87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AD5050-EF37-7C38-95BC-5F00449FD09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0273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7BC3-FEB1-C120-E02B-9952FD18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E2BE9E-5209-9994-0F71-D2DA93945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20" y="0"/>
            <a:ext cx="12193620" cy="6858000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279AA-1253-26FA-D5EE-7D10DA731868}"/>
              </a:ext>
            </a:extLst>
          </p:cNvPr>
          <p:cNvSpPr/>
          <p:nvPr/>
        </p:nvSpPr>
        <p:spPr>
          <a:xfrm>
            <a:off x="0" y="669983"/>
            <a:ext cx="1008112" cy="936104"/>
          </a:xfrm>
          <a:prstGeom prst="rect">
            <a:avLst/>
          </a:prstGeom>
          <a:solidFill>
            <a:srgbClr val="CE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omputer with a logo on it&#10;&#10;Description automatically generated">
            <a:extLst>
              <a:ext uri="{FF2B5EF4-FFF2-40B4-BE49-F238E27FC236}">
                <a16:creationId xmlns:a16="http://schemas.microsoft.com/office/drawing/2014/main" id="{2D095C4C-FC2D-CD87-1B81-2197ED7F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772318"/>
            <a:ext cx="2334870" cy="1400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7CF0D3-F822-E713-8AAE-424C472446CB}"/>
              </a:ext>
            </a:extLst>
          </p:cNvPr>
          <p:cNvSpPr txBox="1"/>
          <p:nvPr/>
        </p:nvSpPr>
        <p:spPr>
          <a:xfrm>
            <a:off x="3215680" y="1651451"/>
            <a:ext cx="8051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Section 1</a:t>
            </a:r>
          </a:p>
          <a:p>
            <a:r>
              <a:rPr lang="en-US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32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 เหตุใดจึงเป็นระบบฐานข้อมูลอันดับ 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5EDE55-2AD2-A71E-5620-F5A17E0D9041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9F016C7-5FD4-8C4C-C6B8-322DC2BBF11F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4D3B73-5E0A-B2B6-525E-1F289C18882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4E738A-4B4F-3134-66B0-AF566854A58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C2DDA-C3A1-7FC8-4D04-34E59457EA1B}"/>
              </a:ext>
            </a:extLst>
          </p:cNvPr>
          <p:cNvSpPr txBox="1"/>
          <p:nvPr/>
        </p:nvSpPr>
        <p:spPr>
          <a:xfrm>
            <a:off x="3215680" y="3580906"/>
            <a:ext cx="805161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คืออะไร?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สถาปัตยกรรมของ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คุณสมบัติเด่นของ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เหตุใด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จึงเป็นระบบฐานข้อมูลอันดับ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ตัวอย่างการใช้งาน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ในโลกจริง</a:t>
            </a:r>
            <a:endParaRPr lang="en-TH" sz="2400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631840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B103A0-854E-E0E8-55D4-61362E7C59B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376" y="1628800"/>
            <a:ext cx="11017224" cy="864096"/>
          </a:xfrm>
        </p:spPr>
        <p:txBody>
          <a:bodyPr>
            <a:noAutofit/>
          </a:bodyPr>
          <a:lstStyle/>
          <a:p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ติดตั้ง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บน </a:t>
            </a:r>
            <a:r>
              <a:rPr lang="en-US" b="1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MacOS</a:t>
            </a:r>
            <a:endParaRPr lang="th-TH" b="1" dirty="0"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376" y="3068960"/>
            <a:ext cx="104310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Download PostgreSQL 16.x installer for MacOS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PostgreSQL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Verify the installation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DE439B-9D84-9E1C-F496-F8004C3C6A4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97792AB-0908-28DE-BC55-09AC692C436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ADF1C9-0BA2-4D8D-9A73-9C42F807041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0C83D-245F-53CC-E6F2-63EC7AD04F70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967318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C43EE1-5DB8-7DCD-959B-48F7488B0150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417" y="2708920"/>
            <a:ext cx="12209417" cy="1656184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Poppins" pitchFamily="2" charset="77"/>
                <a:cs typeface="Poppins" pitchFamily="2" charset="77"/>
              </a:rPr>
              <a:t>Download PostgreSQL for MacOS</a:t>
            </a:r>
            <a:endParaRPr lang="th-TH" b="1" dirty="0">
              <a:latin typeface="Poppins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F6AA9-46BB-5838-5A58-DE0FAFCB531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3AB39F2-3017-7FDE-919F-40D21A68FD38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088094-D67D-4EEB-520E-0452D025493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83524E-500D-39B4-6637-2DC0D125B24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995135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59F803-7DB8-0B8E-4893-1C521A9A093C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7E3BFFC-0D3F-05A3-B827-EA9BD33779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5" y="600516"/>
            <a:ext cx="10280411" cy="6292320"/>
          </a:xfrm>
          <a:prstGeom prst="rect">
            <a:avLst/>
          </a:prstGeom>
        </p:spPr>
      </p:pic>
      <p:sp>
        <p:nvSpPr>
          <p:cNvPr id="9" name="ชื่อเรื่อง 2"/>
          <p:cNvSpPr>
            <a:spLocks noGrp="1"/>
          </p:cNvSpPr>
          <p:nvPr>
            <p:ph type="title"/>
          </p:nvPr>
        </p:nvSpPr>
        <p:spPr>
          <a:xfrm>
            <a:off x="0" y="260647"/>
            <a:ext cx="12192000" cy="560903"/>
          </a:xfrm>
        </p:spPr>
        <p:txBody>
          <a:bodyPr>
            <a:normAutofit/>
          </a:bodyPr>
          <a:lstStyle/>
          <a:p>
            <a:pPr algn="ctr"/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ดาวน์โหลดชุดติดตั้ง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PostgreSQL 16.x </a:t>
            </a:r>
            <a:r>
              <a:rPr lang="th-TH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สำหรับ </a:t>
            </a:r>
            <a:r>
              <a:rPr lang="en-US" sz="2400" dirty="0">
                <a:latin typeface="IBM Plex Sans Thai" panose="020B0503050203000203" pitchFamily="34" charset="-34"/>
                <a:cs typeface="IBM Plex Sans Thai" panose="020B0503050203000203" pitchFamily="34" charset="-34"/>
              </a:rPr>
              <a:t>MacOS</a:t>
            </a:r>
            <a:endParaRPr lang="en-GB" sz="2400" dirty="0">
              <a:effectLst/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2474" y="5821115"/>
            <a:ext cx="8424937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https://www.enterprisedb.com/downloads/postgres-postgresql-downloads</a:t>
            </a:r>
            <a:endParaRPr lang="en-GB" sz="2000" dirty="0">
              <a:solidFill>
                <a:schemeClr val="accent2"/>
              </a:solidFill>
              <a:latin typeface="DBHelvethaicaX-65Med" pitchFamily="2" charset="-34"/>
              <a:cs typeface="DBHelvethaicaX-65Med" pitchFamily="2" charset="-34"/>
            </a:endParaRPr>
          </a:p>
        </p:txBody>
      </p:sp>
      <p:sp>
        <p:nvSpPr>
          <p:cNvPr id="4" name="Oval 3"/>
          <p:cNvSpPr/>
          <p:nvPr/>
        </p:nvSpPr>
        <p:spPr>
          <a:xfrm>
            <a:off x="6816080" y="4077072"/>
            <a:ext cx="648072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68C5E2-8863-E896-14AC-4AD3963DFCD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9F4625E-7E6A-A952-B5AA-0406E80A181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DE03B6-EAEB-664B-441D-FADEF6C8A4EA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1831E8-B38F-C8EA-C906-7F33C973D93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093964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1F6AFF-F5CD-DC14-2875-81755C2CC31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63900B-736E-6652-6BBE-7BB71C6CB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" y="0"/>
            <a:ext cx="1120462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B012AA-9CA2-B6A8-4D99-C4E15F13B1C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D2E3D7-EC63-C88B-1C0C-C484E5E8302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C31409-5B6B-366B-F342-416AE036727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6A1A1-61EC-BA9C-77C3-C2E640B5CCD5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707129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B89B22-D628-6479-87C0-837EBFA6D7A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3B6526E-46E6-0448-BF0D-FE5DF435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63"/>
            <a:ext cx="12192000" cy="66122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58F83D-F770-968A-7E2B-4B6F1DA17335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69F5EE-CD22-A0BB-425E-E43A2CABB60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8C2E46-FB0A-C672-CBC2-B3D21106F4D0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36EBF5-C437-E715-0DDF-AE5124672DF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209996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78D606B-5399-89E0-C5A0-C153C2113FDE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EA6E68-71DE-B43D-FFBF-2A3FF1ACF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" y="190809"/>
            <a:ext cx="12192000" cy="64740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811B30-353E-2BB6-CAF1-3FD061A6D359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F74D71-40FE-1280-B663-DA019E3D929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0135B-EBB5-55D9-4B7D-EAFE224C817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E62D73-D677-2473-3DBB-13F7E927816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487720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60D26B-B767-82E7-AFDD-95670633A14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6B6E7-A1EA-B7FA-959C-94CED91C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444500"/>
            <a:ext cx="6794500" cy="5969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E74471-7589-8A2B-1DA3-107EE91F17D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EE71728-6ADB-FF11-D7EB-FA9B9465CF31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1B9CFA-3197-03BB-25C1-0A9E507EE17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646E6-366D-53A6-55FA-234F76343B71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342468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939CBF-6629-8780-D0F1-0B3694C3B1E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CE52C-1E99-3E84-BDE7-AA3AC4F2A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844550"/>
            <a:ext cx="4699000" cy="51689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F53B8B-0F00-8BAC-5C8D-84B3FC58A22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E3BB54F-B8DF-87E0-1E74-0FAB055E1D96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00A408-2454-8536-DAC0-679DCB7D1AD5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4462D-79E7-5170-38BE-6D1F891A3497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362888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364968-52C0-851A-55A0-1932C358DB9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F7483-F5E9-6E0B-E611-3DAC6F8C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91BB0D-CC2A-B492-F480-FD190FE3FD57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185F129-F99F-AB9C-5BC6-AB1D3A13A32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77A1F-9FF2-B6D9-B540-344E2355B29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381AC0-3226-0EC0-93B1-D13D64060024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920486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19AAAF-27D9-CF27-84F2-EE606BE09AF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B8772-C265-0ECF-ED23-0433B8D8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9FB45-E423-945D-A1EF-16CD8D5BF66E}"/>
              </a:ext>
            </a:extLst>
          </p:cNvPr>
          <p:cNvSpPr/>
          <p:nvPr/>
        </p:nvSpPr>
        <p:spPr>
          <a:xfrm>
            <a:off x="6096000" y="2132856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903C7-290D-A73E-7830-B88C051CAF72}"/>
              </a:ext>
            </a:extLst>
          </p:cNvPr>
          <p:cNvSpPr/>
          <p:nvPr/>
        </p:nvSpPr>
        <p:spPr>
          <a:xfrm>
            <a:off x="6023992" y="2132856"/>
            <a:ext cx="36004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IBM Plex Sans Thai" panose="020B0503050203000203" pitchFamily="34" charset="-34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57B397-D1CD-A772-E0F1-1CC52EA1285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E815A7C-883D-DC45-C392-AC0F856BA0C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846057-8B5B-EB18-A187-57C5FB3E04B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3F4A5-6840-878E-A9AC-44532B2F2606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362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04730B-4A22-1050-D531-23FBC3BB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72" y="188640"/>
            <a:ext cx="9240855" cy="60008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0D6EBA-9018-D0B5-1641-F3EB52FCDC8A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3D1198-A526-30FF-2442-EEB89655198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05F8BD-902D-2C93-D8A3-A22F5420268E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8B040-85FF-DACA-B38A-C132C8CA16C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38137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98AB12-D4D9-5687-BFA6-EBAA6EC5C06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403DA-8628-69B6-BF53-A1BBC97F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D8034F-B483-65A7-821E-6BF98C7EA4A2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8AD5CD2-7806-2E15-00C8-87EA55DE7F3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2248E0-4528-A8DE-5719-21F42902C236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42DB4-A935-6F34-7015-C20FA54F64ED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868569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37BDDF-052B-E6A4-C871-29687B71B437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797E8-8495-BC27-5A4E-B6F512D4F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3BE293-C456-6569-6451-B470BED7637E}"/>
              </a:ext>
            </a:extLst>
          </p:cNvPr>
          <p:cNvSpPr/>
          <p:nvPr/>
        </p:nvSpPr>
        <p:spPr>
          <a:xfrm>
            <a:off x="5637337" y="2132856"/>
            <a:ext cx="14401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09DF5-134B-F309-0A36-7FDD13915261}"/>
              </a:ext>
            </a:extLst>
          </p:cNvPr>
          <p:cNvSpPr/>
          <p:nvPr/>
        </p:nvSpPr>
        <p:spPr>
          <a:xfrm>
            <a:off x="5529325" y="2132856"/>
            <a:ext cx="36004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IBM Plex Sans Thai" panose="020B0503050203000203" pitchFamily="34" charset="-34"/>
              </a:rPr>
              <a:t>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D9DD3-245D-C3D2-0CA5-E906736CEF10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DA9525-4527-9587-8DC0-C4FD67F0E615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B93F1B-6F22-D661-D89F-5B066E36588B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5102A-0236-4C82-3C7F-4BBF0CF68A19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541838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97BF1C-FC62-AEA0-00EC-8A905CF9B814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A0F09-9886-3AED-F00D-4789409C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8BB8D-C906-6C46-B4DA-49D6B43C8C14}"/>
              </a:ext>
            </a:extLst>
          </p:cNvPr>
          <p:cNvSpPr txBox="1"/>
          <p:nvPr/>
        </p:nvSpPr>
        <p:spPr>
          <a:xfrm>
            <a:off x="5087888" y="2586390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TH" sz="1600" dirty="0">
                <a:latin typeface="Poppins" pitchFamily="2" charset="77"/>
                <a:cs typeface="Poppins" pitchFamily="2" charset="77"/>
              </a:rPr>
              <a:t>123456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60379-E3C5-3B3D-CE3D-136F30643FA7}"/>
              </a:ext>
            </a:extLst>
          </p:cNvPr>
          <p:cNvSpPr txBox="1"/>
          <p:nvPr/>
        </p:nvSpPr>
        <p:spPr>
          <a:xfrm>
            <a:off x="5096853" y="2227802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TH" sz="1600" dirty="0">
                <a:latin typeface="Poppins" pitchFamily="2" charset="77"/>
                <a:cs typeface="Poppins" pitchFamily="2" charset="77"/>
              </a:rPr>
              <a:t>123456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87F10-1174-9639-520A-B2B83F9519C4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9E7266C-60F6-DA91-7650-D2EA79CDBC04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9B96AF-0DDC-F048-630F-46B7473BC67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07114-3D49-9DD5-524F-8524B865C7F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246354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EF741F-7EEF-11D9-77A1-DDD3DFFF0C28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2FD38-414B-436B-BC22-6F41E0F6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3F1F74-F44C-9AC7-CDE5-69717A0F4F0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196DB2C-6AE0-12B9-F222-82934D2CEFB2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B456FC-A23C-5E74-8164-B4AC9EE67B3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16EDCD-B4A5-82E3-AD76-C4067F9E393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696863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AFAA52-7EC1-E813-DFBB-9D6F213DD1C5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7C8FF-FB3E-CD5E-5583-36FDC235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4B97F94-64CC-5829-509A-32F83555426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00DE657E-59DB-ED49-D397-0CC43F5FBF5D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8CDC9A-486B-2DA3-1E7F-423915018142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35EA7-1195-2AE6-5F1C-82062B2A971A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486261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0D7C14-7C67-86D7-AC15-29BB570E9069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869DA-7418-49BF-5B24-22AC104A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6F22C7-CF44-85BF-41E7-0FECCAF1878B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14427DC-9ECE-8C0F-7605-9AF1306FD4E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09BA7E-F770-21A3-23E5-CAF5DC87917F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775E2B-0E95-30AA-A52B-8FFEDED5B31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719609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D0D8FB-E02D-5F4F-3859-94176CD5553A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7AA88-3221-302A-BD61-DFD650A1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709AF27-6D34-6406-106C-137F278112C3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FFEC627-6DB5-0D1D-916B-0FB13BC768CC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D1DBD-674D-8ED3-EDB7-621B3BC92844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82295-8CF9-AC4B-07FF-4028A287D30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595017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BE4815C-13DA-31B8-2445-8148C9905106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029F-86B4-672E-C548-BC293372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4074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42A2FF8-1E27-BC41-429F-017F8A82B69E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6F91E21-9A75-C6DB-08EF-69B26F843FBA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185203-C2A6-91EC-5115-344E04A08368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A913F6-F37F-B5F9-F7CC-806EA43B1132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837084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DF49F2-6440-6113-ABD5-08E0A476B73F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17808-FF51-DACC-6FD1-5390648A81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7" y="0"/>
            <a:ext cx="10559365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772A1AB-8747-B52C-9B87-A5D60A76907C}"/>
              </a:ext>
            </a:extLst>
          </p:cNvPr>
          <p:cNvSpPr/>
          <p:nvPr/>
        </p:nvSpPr>
        <p:spPr>
          <a:xfrm>
            <a:off x="5510935" y="4725144"/>
            <a:ext cx="1170130" cy="108012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E6CF39-52C6-99A9-3238-82A1828D5048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088F6B9-9EC6-F5E2-AD71-C78EB81E1B07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BDAEFF-A2B4-FDAC-C2C5-869FC3B31373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9312-974A-BC11-29FC-A7242434BCAF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25550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B0CC8D-ACCC-0928-FBD6-D686609225B1}"/>
              </a:ext>
            </a:extLst>
          </p:cNvPr>
          <p:cNvSpPr/>
          <p:nvPr/>
        </p:nvSpPr>
        <p:spPr>
          <a:xfrm>
            <a:off x="0" y="-4367"/>
            <a:ext cx="12192000" cy="65360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5EC44-6103-8FB0-A0A5-C3BB7F5E3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73" y="0"/>
            <a:ext cx="8580053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12E5B1-F068-770E-6943-B38A099328B6}"/>
              </a:ext>
            </a:extLst>
          </p:cNvPr>
          <p:cNvGrpSpPr/>
          <p:nvPr/>
        </p:nvGrpSpPr>
        <p:grpSpPr>
          <a:xfrm>
            <a:off x="-17417" y="6346480"/>
            <a:ext cx="12252960" cy="546356"/>
            <a:chOff x="-17417" y="6346480"/>
            <a:chExt cx="12252960" cy="546356"/>
          </a:xfrm>
          <a:solidFill>
            <a:schemeClr val="accent1">
              <a:lumMod val="75000"/>
            </a:schemeClr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A445693-BEA5-07D5-3370-E642E7BEBCB9}"/>
                </a:ext>
              </a:extLst>
            </p:cNvPr>
            <p:cNvSpPr/>
            <p:nvPr/>
          </p:nvSpPr>
          <p:spPr>
            <a:xfrm>
              <a:off x="-17417" y="6346480"/>
              <a:ext cx="12252960" cy="546356"/>
            </a:xfrm>
            <a:custGeom>
              <a:avLst/>
              <a:gdLst>
                <a:gd name="connsiteX0" fmla="*/ 0 w 12276499"/>
                <a:gd name="connsiteY0" fmla="*/ 135802 h 543208"/>
                <a:gd name="connsiteX1" fmla="*/ 6382693 w 12276499"/>
                <a:gd name="connsiteY1" fmla="*/ 0 h 543208"/>
                <a:gd name="connsiteX2" fmla="*/ 12276499 w 12276499"/>
                <a:gd name="connsiteY2" fmla="*/ 0 h 543208"/>
                <a:gd name="connsiteX3" fmla="*/ 12276499 w 12276499"/>
                <a:gd name="connsiteY3" fmla="*/ 543208 h 543208"/>
                <a:gd name="connsiteX4" fmla="*/ 9054 w 12276499"/>
                <a:gd name="connsiteY4" fmla="*/ 543208 h 543208"/>
                <a:gd name="connsiteX5" fmla="*/ 0 w 12276499"/>
                <a:gd name="connsiteY5" fmla="*/ 135802 h 543208"/>
                <a:gd name="connsiteX0" fmla="*/ 8483 w 12284982"/>
                <a:gd name="connsiteY0" fmla="*/ 135802 h 570951"/>
                <a:gd name="connsiteX1" fmla="*/ 6391176 w 12284982"/>
                <a:gd name="connsiteY1" fmla="*/ 0 h 570951"/>
                <a:gd name="connsiteX2" fmla="*/ 12284982 w 12284982"/>
                <a:gd name="connsiteY2" fmla="*/ 0 h 570951"/>
                <a:gd name="connsiteX3" fmla="*/ 12284982 w 12284982"/>
                <a:gd name="connsiteY3" fmla="*/ 543208 h 570951"/>
                <a:gd name="connsiteX4" fmla="*/ 0 w 12284982"/>
                <a:gd name="connsiteY4" fmla="*/ 570951 h 570951"/>
                <a:gd name="connsiteX5" fmla="*/ 8483 w 12284982"/>
                <a:gd name="connsiteY5" fmla="*/ 135802 h 570951"/>
                <a:gd name="connsiteX0" fmla="*/ 0 w 12294036"/>
                <a:gd name="connsiteY0" fmla="*/ 126553 h 570951"/>
                <a:gd name="connsiteX1" fmla="*/ 6400230 w 12294036"/>
                <a:gd name="connsiteY1" fmla="*/ 0 h 570951"/>
                <a:gd name="connsiteX2" fmla="*/ 12294036 w 12294036"/>
                <a:gd name="connsiteY2" fmla="*/ 0 h 570951"/>
                <a:gd name="connsiteX3" fmla="*/ 12294036 w 12294036"/>
                <a:gd name="connsiteY3" fmla="*/ 543208 h 570951"/>
                <a:gd name="connsiteX4" fmla="*/ 9054 w 12294036"/>
                <a:gd name="connsiteY4" fmla="*/ 570951 h 570951"/>
                <a:gd name="connsiteX5" fmla="*/ 0 w 12294036"/>
                <a:gd name="connsiteY5" fmla="*/ 126553 h 570951"/>
                <a:gd name="connsiteX0" fmla="*/ 0 w 12294036"/>
                <a:gd name="connsiteY0" fmla="*/ 126553 h 580198"/>
                <a:gd name="connsiteX1" fmla="*/ 6400230 w 12294036"/>
                <a:gd name="connsiteY1" fmla="*/ 0 h 580198"/>
                <a:gd name="connsiteX2" fmla="*/ 12294036 w 12294036"/>
                <a:gd name="connsiteY2" fmla="*/ 0 h 580198"/>
                <a:gd name="connsiteX3" fmla="*/ 12294036 w 12294036"/>
                <a:gd name="connsiteY3" fmla="*/ 543208 h 580198"/>
                <a:gd name="connsiteX4" fmla="*/ 285 w 12294036"/>
                <a:gd name="connsiteY4" fmla="*/ 580198 h 580198"/>
                <a:gd name="connsiteX5" fmla="*/ 0 w 12294036"/>
                <a:gd name="connsiteY5" fmla="*/ 126553 h 580198"/>
                <a:gd name="connsiteX0" fmla="*/ 0 w 12311574"/>
                <a:gd name="connsiteY0" fmla="*/ 126553 h 580198"/>
                <a:gd name="connsiteX1" fmla="*/ 6400230 w 12311574"/>
                <a:gd name="connsiteY1" fmla="*/ 0 h 580198"/>
                <a:gd name="connsiteX2" fmla="*/ 12294036 w 12311574"/>
                <a:gd name="connsiteY2" fmla="*/ 0 h 580198"/>
                <a:gd name="connsiteX3" fmla="*/ 12311574 w 12311574"/>
                <a:gd name="connsiteY3" fmla="*/ 552456 h 580198"/>
                <a:gd name="connsiteX4" fmla="*/ 285 w 12311574"/>
                <a:gd name="connsiteY4" fmla="*/ 580198 h 580198"/>
                <a:gd name="connsiteX5" fmla="*/ 0 w 12311574"/>
                <a:gd name="connsiteY5" fmla="*/ 126553 h 580198"/>
                <a:gd name="connsiteX0" fmla="*/ 0 w 12337881"/>
                <a:gd name="connsiteY0" fmla="*/ 126553 h 580198"/>
                <a:gd name="connsiteX1" fmla="*/ 6400230 w 12337881"/>
                <a:gd name="connsiteY1" fmla="*/ 0 h 580198"/>
                <a:gd name="connsiteX2" fmla="*/ 12337881 w 12337881"/>
                <a:gd name="connsiteY2" fmla="*/ 9248 h 580198"/>
                <a:gd name="connsiteX3" fmla="*/ 12311574 w 12337881"/>
                <a:gd name="connsiteY3" fmla="*/ 552456 h 580198"/>
                <a:gd name="connsiteX4" fmla="*/ 285 w 12337881"/>
                <a:gd name="connsiteY4" fmla="*/ 580198 h 580198"/>
                <a:gd name="connsiteX5" fmla="*/ 0 w 12337881"/>
                <a:gd name="connsiteY5" fmla="*/ 126553 h 580198"/>
                <a:gd name="connsiteX0" fmla="*/ 0 w 12337881"/>
                <a:gd name="connsiteY0" fmla="*/ 126553 h 580200"/>
                <a:gd name="connsiteX1" fmla="*/ 6400230 w 12337881"/>
                <a:gd name="connsiteY1" fmla="*/ 0 h 580200"/>
                <a:gd name="connsiteX2" fmla="*/ 12337881 w 12337881"/>
                <a:gd name="connsiteY2" fmla="*/ 9248 h 580200"/>
                <a:gd name="connsiteX3" fmla="*/ 12337881 w 12337881"/>
                <a:gd name="connsiteY3" fmla="*/ 580200 h 580200"/>
                <a:gd name="connsiteX4" fmla="*/ 285 w 12337881"/>
                <a:gd name="connsiteY4" fmla="*/ 580198 h 580200"/>
                <a:gd name="connsiteX5" fmla="*/ 0 w 12337881"/>
                <a:gd name="connsiteY5" fmla="*/ 126553 h 58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7881" h="580200">
                  <a:moveTo>
                    <a:pt x="0" y="126553"/>
                  </a:moveTo>
                  <a:lnTo>
                    <a:pt x="6400230" y="0"/>
                  </a:lnTo>
                  <a:lnTo>
                    <a:pt x="12337881" y="9248"/>
                  </a:lnTo>
                  <a:lnTo>
                    <a:pt x="12337881" y="580200"/>
                  </a:lnTo>
                  <a:lnTo>
                    <a:pt x="285" y="580198"/>
                  </a:lnTo>
                  <a:lnTo>
                    <a:pt x="0" y="1265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A5FA3E-3BD0-057C-17E0-801DD71A4C31}"/>
                </a:ext>
              </a:extLst>
            </p:cNvPr>
            <p:cNvSpPr txBox="1"/>
            <p:nvPr/>
          </p:nvSpPr>
          <p:spPr>
            <a:xfrm>
              <a:off x="8616280" y="6521609"/>
              <a:ext cx="28536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IT Genius Engineering | </a:t>
              </a:r>
              <a:r>
                <a:rPr lang="th-TH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ไอทีจีเนียส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6C5AE9-22DF-E579-FA28-DB1492D729BC}"/>
                </a:ext>
              </a:extLst>
            </p:cNvPr>
            <p:cNvSpPr txBox="1"/>
            <p:nvPr/>
          </p:nvSpPr>
          <p:spPr>
            <a:xfrm>
              <a:off x="879352" y="6531643"/>
              <a:ext cx="283443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www.itgenius.co.th | </a:t>
              </a:r>
              <a:r>
                <a:rPr lang="en-US" sz="1200" dirty="0">
                  <a:solidFill>
                    <a:schemeClr val="bg1"/>
                  </a:solidFill>
                  <a:latin typeface="IBM Plex Sans Thai" panose="020B0503050203000203" pitchFamily="34" charset="-34"/>
                  <a:cs typeface="IBM Plex Sans Thai" panose="020B0503050203000203" pitchFamily="34" charset="-34"/>
                </a:rPr>
                <a:t>02-570-8449</a:t>
              </a:r>
              <a:endParaRPr lang="en-US" sz="1400" dirty="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9000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ukhumvit Set"/>
        <a:ea typeface=""/>
        <a:cs typeface="Sukhumvit Set"/>
      </a:majorFont>
      <a:minorFont>
        <a:latin typeface="Sukhumvit Set"/>
        <a:ea typeface=""/>
        <a:cs typeface="Sukhumvit Se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50402</TotalTime>
  <Words>11226</Words>
  <Application>Microsoft Office PowerPoint</Application>
  <PresentationFormat>Widescreen</PresentationFormat>
  <Paragraphs>1259</Paragraphs>
  <Slides>320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320</vt:i4>
      </vt:variant>
    </vt:vector>
  </HeadingPairs>
  <TitlesOfParts>
    <vt:vector size="332" baseType="lpstr">
      <vt:lpstr>Arial</vt:lpstr>
      <vt:lpstr>Bahnschrift</vt:lpstr>
      <vt:lpstr>Calibri</vt:lpstr>
      <vt:lpstr>Century Gothic</vt:lpstr>
      <vt:lpstr>DBHelvethaicaX-65Med</vt:lpstr>
      <vt:lpstr>Fira Code</vt:lpstr>
      <vt:lpstr>IBM Plex Sans Thai</vt:lpstr>
      <vt:lpstr>Poppins</vt:lpstr>
      <vt:lpstr>Roboto</vt:lpstr>
      <vt:lpstr>Sukhumvit Set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ดาวน์โหลดเอกสารประกอบการอบรม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PostgreSQL คืออะไร </vt:lpstr>
      <vt:lpstr>PostgreSQL บน Supabase</vt:lpstr>
      <vt:lpstr>PostgreSQL บน AWS</vt:lpstr>
      <vt:lpstr>PostgreSQL บน AWS</vt:lpstr>
      <vt:lpstr>PostgreSQL บน IBM</vt:lpstr>
      <vt:lpstr>PostgreSQL บน IBM</vt:lpstr>
      <vt:lpstr>PostgreSQL บน IBM</vt:lpstr>
      <vt:lpstr>PowerPoint Presentation</vt:lpstr>
      <vt:lpstr>PowerPoint Presentation</vt:lpstr>
      <vt:lpstr>PowerPoint Presentation</vt:lpstr>
      <vt:lpstr>ความเป็นมาของ PostgreSQL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สถาปัตยกรรมของ PostgreSQL</vt:lpstr>
      <vt:lpstr>องค์ประกอบหลักของ PostgreSQL</vt:lpstr>
      <vt:lpstr>คุณสมบัติเด่นของ PostgreSQL</vt:lpstr>
      <vt:lpstr>เหตุใด PostgreSQL จึงเป็นระบบฐานข้อมูลอันดับ 1</vt:lpstr>
      <vt:lpstr>เหตุใด PostgreSQL จึงเป็นระบบฐานข้อมูลอันดับ 1</vt:lpstr>
      <vt:lpstr>ความนิยมในตัว PostgreSQL</vt:lpstr>
      <vt:lpstr>ความนิยมในตัว PostgreSQL</vt:lpstr>
      <vt:lpstr>PowerPoint Presentation</vt:lpstr>
      <vt:lpstr>PowerPoint Presentation</vt:lpstr>
      <vt:lpstr>PostgreSQL vs MySQL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ตัวอย่างการใช้งาน PostgreSQL ในโลกจริง</vt:lpstr>
      <vt:lpstr>PowerPoint Presentation</vt:lpstr>
      <vt:lpstr>PowerPoint Presentation</vt:lpstr>
      <vt:lpstr>การเตรียมเครื่องมือ</vt:lpstr>
      <vt:lpstr>PowerPoint Presentation</vt:lpstr>
      <vt:lpstr>PowerPoint Presentation</vt:lpstr>
      <vt:lpstr>ติดตั้ง PostgreSQL 16.x บน Windows</vt:lpstr>
      <vt:lpstr>Download PostgreSQL  for Windows</vt:lpstr>
      <vt:lpstr>PowerPoint Presentation</vt:lpstr>
      <vt:lpstr>PowerPoint Presentation</vt:lpstr>
      <vt:lpstr>ดาวน์โหลดชุดติดตั้ง PostgreSQL 16.x สำหรับ Windows</vt:lpstr>
      <vt:lpstr>Installing PostgreSQL 16.x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การกำหนด Path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การกำหนด Path  ของ PostgreSQL  ให้กับ Windows</vt:lpstr>
      <vt:lpstr>Verify the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ติดตั้ง PostgreSQL 16.x บน MacOS</vt:lpstr>
      <vt:lpstr>Download PostgreSQL for MacOS</vt:lpstr>
      <vt:lpstr>ดาวน์โหลดชุดติดตั้ง PostgreSQL 16.x สำหรับ MacOS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คำสั่งแสดงหมายเลขเวอร์ชั่นของ PostgreSQL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การใช้คำสั่งผ่าน Command line เบื้องต้น</vt:lpstr>
      <vt:lpstr>การล็อกอินเข้า PostgreSQL</vt:lpstr>
      <vt:lpstr>คำสั่งพื้นฐานกับ psql</vt:lpstr>
      <vt:lpstr>การสร้างฐานข้อมูล</vt:lpstr>
      <vt:lpstr>การสร้างตาราง</vt:lpstr>
      <vt:lpstr>การแก้ไขชื่อตาราง</vt:lpstr>
      <vt:lpstr>เพิ่ม column ในตางราง customer</vt:lpstr>
      <vt:lpstr>เพิ่มคอลัมน์ age เป็นแบบ NOT NULL</vt:lpstr>
      <vt:lpstr>เปลี่ยน Collection ให้ฐานข้อมูล sampledb</vt:lpstr>
      <vt:lpstr>เปลี่ยน collate กับ ctype</vt:lpstr>
      <vt:lpstr>เพิ่มข้อมูลใหม่เข้า table customer</vt:lpstr>
      <vt:lpstr>เรียกดูข้อมูล</vt:lpstr>
      <vt:lpstr>เรียกดูข้อมูล</vt:lpstr>
      <vt:lpstr>ฐานข้อมูลตัวอย่าง ChinookDB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การใช้ภาษาไทยใน psql.exe command line ผ่าน Windows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Postgres Schema</vt:lpstr>
      <vt:lpstr>Postgres Data Types</vt:lpstr>
      <vt:lpstr>Postgres Data Types</vt:lpstr>
      <vt:lpstr>Postgres Data Types</vt:lpstr>
      <vt:lpstr>Postgres Data Types</vt:lpstr>
      <vt:lpstr>PowerPoint Presentation</vt:lpstr>
      <vt:lpstr>Serial</vt:lpstr>
      <vt:lpstr>Serial</vt:lpstr>
      <vt:lpstr>UUID</vt:lpstr>
      <vt:lpstr>UUID</vt:lpstr>
      <vt:lpstr>UUID</vt:lpstr>
      <vt:lpstr>UUID</vt:lpstr>
      <vt:lpstr>Postgres Role</vt:lpstr>
      <vt:lpstr>ฐานข้อมูลตัวอย่าง Airlines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การติดตั้งฐานข้อมูลตัวอย่าง “dvdrental” ผ่าน pg_restore  (restore database)</vt:lpstr>
      <vt:lpstr>ฐานข้อมูลตัวอย่าง dvdrental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PHP+MySQL</dc:title>
  <dc:creator>samit</dc:creator>
  <cp:lastModifiedBy>Samit Koyom</cp:lastModifiedBy>
  <cp:revision>1312</cp:revision>
  <cp:lastPrinted>2022-07-16T15:15:31Z</cp:lastPrinted>
  <dcterms:created xsi:type="dcterms:W3CDTF">2011-06-19T15:40:30Z</dcterms:created>
  <dcterms:modified xsi:type="dcterms:W3CDTF">2024-12-22T19:41:49Z</dcterms:modified>
</cp:coreProperties>
</file>